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5"/>
  </p:notesMasterIdLst>
  <p:handoutMasterIdLst>
    <p:handoutMasterId r:id="rId26"/>
  </p:handoutMasterIdLst>
  <p:sldIdLst>
    <p:sldId id="294" r:id="rId6"/>
    <p:sldId id="405" r:id="rId7"/>
    <p:sldId id="313" r:id="rId8"/>
    <p:sldId id="334" r:id="rId9"/>
    <p:sldId id="403" r:id="rId10"/>
    <p:sldId id="404" r:id="rId11"/>
    <p:sldId id="438" r:id="rId12"/>
    <p:sldId id="340" r:id="rId13"/>
    <p:sldId id="322" r:id="rId14"/>
    <p:sldId id="330" r:id="rId15"/>
    <p:sldId id="332" r:id="rId16"/>
    <p:sldId id="436" r:id="rId17"/>
    <p:sldId id="437" r:id="rId18"/>
    <p:sldId id="439" r:id="rId19"/>
    <p:sldId id="433" r:id="rId20"/>
    <p:sldId id="435" r:id="rId21"/>
    <p:sldId id="440" r:id="rId22"/>
    <p:sldId id="441" r:id="rId23"/>
    <p:sldId id="418" r:id="rId24"/>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48" userDrawn="1">
          <p15:clr>
            <a:srgbClr val="A4A3A4"/>
          </p15:clr>
        </p15:guide>
        <p15:guide id="2" pos="3840" userDrawn="1">
          <p15:clr>
            <a:srgbClr val="A4A3A4"/>
          </p15:clr>
        </p15:guide>
        <p15:guide id="3" orient="horz" pos="584">
          <p15:clr>
            <a:srgbClr val="A4A3A4"/>
          </p15:clr>
        </p15:guide>
        <p15:guide id="4" pos="387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cmAuthor>
  <p:cmAuthor id="2" name="Linda K. Reed" initials="lkr" lastIdx="6" clrIdx="1">
    <p:extLst/>
  </p:cmAuthor>
  <p:cmAuthor id="3" name="Levin, Jesse" initials="L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69B0"/>
    <a:srgbClr val="005792"/>
    <a:srgbClr val="005E92"/>
    <a:srgbClr val="003B5C"/>
    <a:srgbClr val="0083CC"/>
    <a:srgbClr val="006298"/>
    <a:srgbClr val="000000"/>
    <a:srgbClr val="319EFF"/>
    <a:srgbClr val="F2AC85"/>
    <a:srgbClr val="E49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4" autoAdjust="0"/>
    <p:restoredTop sz="88806" autoAdjust="0"/>
  </p:normalViewPr>
  <p:slideViewPr>
    <p:cSldViewPr snapToGrid="0">
      <p:cViewPr varScale="1">
        <p:scale>
          <a:sx n="81" d="100"/>
          <a:sy n="81" d="100"/>
        </p:scale>
        <p:origin x="-906" y="-96"/>
      </p:cViewPr>
      <p:guideLst>
        <p:guide orient="horz" pos="648"/>
        <p:guide orient="horz" pos="584"/>
        <p:guide pos="3840"/>
        <p:guide pos="3878"/>
      </p:guideLst>
    </p:cSldViewPr>
  </p:slideViewPr>
  <p:outlineViewPr>
    <p:cViewPr>
      <p:scale>
        <a:sx n="33" d="100"/>
        <a:sy n="33" d="100"/>
      </p:scale>
      <p:origin x="0" y="-20674"/>
    </p:cViewPr>
  </p:outlineViewPr>
  <p:notesTextViewPr>
    <p:cViewPr>
      <p:scale>
        <a:sx n="1" d="1"/>
        <a:sy n="1" d="1"/>
      </p:scale>
      <p:origin x="0" y="0"/>
    </p:cViewPr>
  </p:notesTextViewPr>
  <p:sorterViewPr>
    <p:cViewPr varScale="1">
      <p:scale>
        <a:sx n="1" d="1"/>
        <a:sy n="1" d="1"/>
      </p:scale>
      <p:origin x="0" y="-4162"/>
    </p:cViewPr>
  </p:sorterViewPr>
  <p:notesViewPr>
    <p:cSldViewPr snapToGrid="0">
      <p:cViewPr varScale="1">
        <p:scale>
          <a:sx n="83" d="100"/>
          <a:sy n="83" d="100"/>
        </p:scale>
        <p:origin x="30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014105" y="8779008"/>
            <a:ext cx="3070860" cy="468630"/>
          </a:xfrm>
          <a:prstGeom prst="rect">
            <a:avLst/>
          </a:prstGeom>
        </p:spPr>
        <p:txBody>
          <a:bodyPr vert="horz" lIns="94012" tIns="47005" rIns="94012" bIns="47005" rtlCol="0" anchor="b" anchorCtr="0"/>
          <a:lstStyle>
            <a:lvl1pPr algn="r">
              <a:defRPr sz="1200"/>
            </a:lvl1pPr>
          </a:lstStyle>
          <a:p>
            <a:r>
              <a:rPr lang="en-US" sz="1000" dirty="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77382"/>
            <a:ext cx="3070860" cy="468630"/>
          </a:xfrm>
          <a:prstGeom prst="rect">
            <a:avLst/>
          </a:prstGeom>
        </p:spPr>
        <p:txBody>
          <a:bodyPr vert="horz" lIns="94012" tIns="47005" rIns="94012" bIns="47005"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31028" y="8996190"/>
            <a:ext cx="342220" cy="249817"/>
          </a:xfrm>
          <a:prstGeom prst="rect">
            <a:avLst/>
          </a:prstGeom>
        </p:spPr>
        <p:txBody>
          <a:bodyPr vert="horz" wrap="none" lIns="94012" tIns="47005" rIns="94012" bIns="47005"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xmlns=""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35" y="94283"/>
            <a:ext cx="1206903" cy="4603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8606" y="124969"/>
            <a:ext cx="1216532" cy="460319"/>
          </a:xfrm>
          <a:prstGeom prst="rect">
            <a:avLst/>
          </a:prstGeom>
        </p:spPr>
      </p:pic>
      <p:sp>
        <p:nvSpPr>
          <p:cNvPr id="3" name="Date Placeholder 2"/>
          <p:cNvSpPr>
            <a:spLocks noGrp="1"/>
          </p:cNvSpPr>
          <p:nvPr>
            <p:ph type="dt" idx="1"/>
          </p:nvPr>
        </p:nvSpPr>
        <p:spPr>
          <a:xfrm>
            <a:off x="4014105" y="8747766"/>
            <a:ext cx="3070860" cy="624840"/>
          </a:xfrm>
          <a:prstGeom prst="rect">
            <a:avLst/>
          </a:prstGeom>
        </p:spPr>
        <p:txBody>
          <a:bodyPr vert="horz" lIns="94012" tIns="47005" rIns="94012" bIns="47005"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87438" y="695325"/>
            <a:ext cx="4911725" cy="2762250"/>
          </a:xfrm>
          <a:prstGeom prst="rect">
            <a:avLst/>
          </a:prstGeom>
          <a:noFill/>
          <a:ln w="12700">
            <a:solidFill>
              <a:prstClr val="black"/>
            </a:solidFill>
          </a:ln>
        </p:spPr>
        <p:txBody>
          <a:bodyPr vert="horz" lIns="94012" tIns="47005" rIns="94012" bIns="47005" rtlCol="0" anchor="ctr"/>
          <a:lstStyle/>
          <a:p>
            <a:endParaRPr lang="en-US" dirty="0"/>
          </a:p>
        </p:txBody>
      </p:sp>
      <p:sp>
        <p:nvSpPr>
          <p:cNvPr id="5" name="Notes Placeholder 4"/>
          <p:cNvSpPr>
            <a:spLocks noGrp="1"/>
          </p:cNvSpPr>
          <p:nvPr>
            <p:ph type="body" sz="quarter" idx="3"/>
          </p:nvPr>
        </p:nvSpPr>
        <p:spPr>
          <a:xfrm>
            <a:off x="4" y="3566932"/>
            <a:ext cx="7084960" cy="5070971"/>
          </a:xfrm>
          <a:prstGeom prst="rect">
            <a:avLst/>
          </a:prstGeom>
        </p:spPr>
        <p:txBody>
          <a:bodyPr vert="horz" lIns="94012" tIns="47005" rIns="94012" bIns="4700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747769"/>
            <a:ext cx="3070860" cy="624840"/>
          </a:xfrm>
          <a:prstGeom prst="rect">
            <a:avLst/>
          </a:prstGeom>
        </p:spPr>
        <p:txBody>
          <a:bodyPr vert="horz" lIns="94012" tIns="47005" rIns="94012" bIns="47005"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51104" y="9098185"/>
            <a:ext cx="184394" cy="233365"/>
          </a:xfrm>
          <a:prstGeom prst="rect">
            <a:avLst/>
          </a:prstGeom>
        </p:spPr>
        <p:txBody>
          <a:bodyPr vert="horz" wrap="none" lIns="0" tIns="0" rIns="0" bIns="47005"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2.ed.gov/rschstat/eval/title-i/quality-expenditure-data/report.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marylandpublicschools.org/stateboard/Documents/01242017/TabG-CharterPublicSchoolFundingStudy.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arylandpublicschools.org/stateboard/Documents/01242017/TabG-CharterPublicSchoolFundingStud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arylandpublicschools.org/stateboard/Documents/01242017/TabG-CharterPublicSchoolFundingStudy.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2.ed.gov/rschstat/eval/title-i/quality-expenditure-data/report.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marylandpublicschools.org/stateboard/Documents/01242017/TabG-CharterPublicSchoolFundingStudy.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2.ed.gov/rschstat/eval/title-i/quality-expenditure-data/report.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marylandpublicschools.org/stateboard/Documents/01242017/TabG-CharterPublicSchoolFundingStudy.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2.ed.gov/rschstat/eval/title-i/quality-expenditure-data/repor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marylandpublicschools.org/stateboard/Documents/01242017/TabG-CharterPublicSchoolFundingStudy.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2.ed.gov/rschstat/eval/title-i/quality-expenditure-data/report.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marylandpublicschools.org/stateboard/Documents/01242017/TabG-CharterPublicSchoolFundingStudy.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arylandpublicschools.org/stateboard/Documents/01242017/TabG-CharterPublicSchoolFundingStudy.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2.ed.gov/rschstat/eval/title-i/quality-expenditure-data/report.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ed.gov/rschstat/eval/title-i/quality-expenditure-data/report.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marylandpublicschools.org/stateboard/Documents/01242017/TabG-CharterPublicSchoolFundingStudy.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698500"/>
            <a:ext cx="4913313" cy="2763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503672" y="9098182"/>
            <a:ext cx="79258" cy="233365"/>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xmlns=""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xmlns=""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dirty="0"/>
              <a:t>U.S. Department of Education, Office of Planning, Evaluation and Policy Development, Policy and Program Studies Service, Exploring the Quality of School-Level Expenditure Data: Practices and Lessons Learned in Nine Sites, Washington, D.C., 2017. Retrieved 04/22/19 at </a:t>
            </a:r>
            <a:r>
              <a:rPr lang="en-US" dirty="0">
                <a:hlinkClick r:id="rId3"/>
              </a:rPr>
              <a:t>https://www2.ed.gov/rschstat/eval/title-i/quality-expenditure-data/report.pdf</a:t>
            </a:r>
            <a:r>
              <a:rPr lang="en-US" dirty="0"/>
              <a:t>.</a:t>
            </a:r>
          </a:p>
          <a:p>
            <a:pPr defTabSz="460447">
              <a:defRPr/>
            </a:pPr>
            <a:endParaRPr lang="en-US" dirty="0"/>
          </a:p>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4"/>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75361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3"/>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37653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3"/>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53916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dirty="0"/>
              <a:t>U.S. Department of Education, Office of Planning, Evaluation and Policy Development, Policy and Program Studies Service, Exploring the Quality of School-Level Expenditure Data: Practices and Lessons Learned in Nine Sites, Washington, D.C., 2017. Retrieved 04/22/19 at </a:t>
            </a:r>
            <a:r>
              <a:rPr lang="en-US" dirty="0">
                <a:hlinkClick r:id="rId3"/>
              </a:rPr>
              <a:t>https://www2.ed.gov/rschstat/eval/title-i/quality-expenditure-data/report.pdf</a:t>
            </a:r>
            <a:r>
              <a:rPr lang="en-US" dirty="0"/>
              <a:t>.</a:t>
            </a:r>
          </a:p>
          <a:p>
            <a:pPr defTabSz="460447">
              <a:defRPr/>
            </a:pPr>
            <a:endParaRPr lang="en-US" dirty="0"/>
          </a:p>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4"/>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146024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dirty="0"/>
              <a:t>U.S. Department of Education, Office of Planning, Evaluation and Policy Development, Policy and Program Studies Service, Exploring the Quality of School-Level Expenditure Data: Practices and Lessons Learned in Nine Sites, Washington, D.C., 2017. Retrieved 04/22/19 at </a:t>
            </a:r>
            <a:r>
              <a:rPr lang="en-US" dirty="0">
                <a:hlinkClick r:id="rId3"/>
              </a:rPr>
              <a:t>https://www2.ed.gov/rschstat/eval/title-i/quality-expenditure-data/report.pdf</a:t>
            </a:r>
            <a:r>
              <a:rPr lang="en-US" dirty="0"/>
              <a:t>.</a:t>
            </a:r>
          </a:p>
          <a:p>
            <a:pPr defTabSz="460447">
              <a:defRPr/>
            </a:pPr>
            <a:endParaRPr lang="en-US" dirty="0"/>
          </a:p>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4"/>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165573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dirty="0"/>
              <a:t>U.S. Department of Education, Office of Planning, Evaluation and Policy Development, Policy and Program Studies Service, Exploring the Quality of School-Level Expenditure Data: Practices and Lessons Learned in Nine Sites, Washington, D.C., 2017. Retrieved 04/22/19 at </a:t>
            </a:r>
            <a:r>
              <a:rPr lang="en-US" dirty="0">
                <a:hlinkClick r:id="rId3"/>
              </a:rPr>
              <a:t>https://www2.ed.gov/rschstat/eval/title-i/quality-expenditure-data/report.pdf</a:t>
            </a:r>
            <a:r>
              <a:rPr lang="en-US" dirty="0"/>
              <a:t>.</a:t>
            </a:r>
          </a:p>
          <a:p>
            <a:pPr defTabSz="460447">
              <a:defRPr/>
            </a:pPr>
            <a:endParaRPr lang="en-US" dirty="0"/>
          </a:p>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4"/>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99882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dirty="0"/>
              <a:t>U.S. Department of Education, Office of Planning, Evaluation and Policy Development, Policy and Program Studies Service, Exploring the Quality of School-Level Expenditure Data: Practices and Lessons Learned in Nine Sites, Washington, D.C., 2017. Retrieved 04/22/19 at </a:t>
            </a:r>
            <a:r>
              <a:rPr lang="en-US" dirty="0">
                <a:hlinkClick r:id="rId3"/>
              </a:rPr>
              <a:t>https://www2.ed.gov/rschstat/eval/title-i/quality-expenditure-data/report.pdf</a:t>
            </a:r>
            <a:r>
              <a:rPr lang="en-US" dirty="0"/>
              <a:t>.</a:t>
            </a:r>
          </a:p>
          <a:p>
            <a:pPr defTabSz="460447">
              <a:defRPr/>
            </a:pPr>
            <a:endParaRPr lang="en-US" dirty="0"/>
          </a:p>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4"/>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418303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250042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4439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47">
              <a:defRPr/>
            </a:pPr>
            <a:r>
              <a:rPr lang="en-US" u="none" dirty="0"/>
              <a:t>Note there is a fundamental difference between </a:t>
            </a:r>
            <a:r>
              <a:rPr lang="en-US" i="1" u="none" dirty="0"/>
              <a:t>equity</a:t>
            </a:r>
            <a:r>
              <a:rPr lang="en-US" u="none" dirty="0"/>
              <a:t> and </a:t>
            </a:r>
            <a:r>
              <a:rPr lang="en-US" i="1" u="none" dirty="0"/>
              <a:t>equality</a:t>
            </a:r>
            <a:r>
              <a:rPr lang="en-US" i="0" u="none" dirty="0"/>
              <a:t> the context of provision of educational funding.</a:t>
            </a:r>
            <a:endParaRPr lang="en-US" u="none" dirty="0"/>
          </a:p>
          <a:p>
            <a:pPr defTabSz="921147">
              <a:defRPr/>
            </a:pPr>
            <a:endParaRPr lang="en-US" u="none" dirty="0"/>
          </a:p>
          <a:p>
            <a:pPr defTabSz="921147">
              <a:defRPr/>
            </a:pPr>
            <a:r>
              <a:rPr lang="en-US" u="none" dirty="0"/>
              <a:t>Educational Opportunity – Providing access to services sufficient to allow for a reasonable expectation of achieving educational outcomes given an individual makes a reasonable effort (Roemer, J. (1998). </a:t>
            </a:r>
          </a:p>
          <a:p>
            <a:pPr defTabSz="921147">
              <a:defRPr/>
            </a:pPr>
            <a:endParaRPr lang="en-US" u="none" dirty="0"/>
          </a:p>
          <a:p>
            <a:pPr defTabSz="921147">
              <a:defRPr/>
            </a:pPr>
            <a:r>
              <a:rPr lang="en-US" u="sng" dirty="0"/>
              <a:t>Equality of Opportunity</a:t>
            </a:r>
            <a:r>
              <a:rPr lang="en-US" u="none" dirty="0"/>
              <a:t>. Cambridge: MA, Harvard University Press.).</a:t>
            </a:r>
          </a:p>
          <a:p>
            <a:r>
              <a:rPr lang="en-US" u="sng" dirty="0"/>
              <a:t>Suggested</a:t>
            </a:r>
            <a:r>
              <a:rPr lang="en-US" u="sng" baseline="0" dirty="0"/>
              <a:t> Reading</a:t>
            </a:r>
            <a:endParaRPr lang="en-US" u="none" baseline="0" dirty="0"/>
          </a:p>
          <a:p>
            <a:pPr marL="172669" indent="-172669">
              <a:buFont typeface="Arial" panose="020B0604020202020204" pitchFamily="34" charset="0"/>
              <a:buChar char="•"/>
            </a:pPr>
            <a:r>
              <a:rPr lang="en-US" u="none" dirty="0"/>
              <a:t>Chambers, J., &amp; Levin, J. (2009). </a:t>
            </a:r>
            <a:r>
              <a:rPr lang="en-US" i="1" u="none" dirty="0"/>
              <a:t>Determining the cost of providing an adequate education for all students</a:t>
            </a:r>
            <a:r>
              <a:rPr lang="en-US" u="none" dirty="0"/>
              <a:t>. Washington, DC: National Education Association.</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294895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263845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3"/>
              </a:rPr>
              <a:t>http://marylandpublicschools.org/stateboard/Documents/01242017/TabG-CharterPublicSchoolFundingStudy.pdf</a:t>
            </a:r>
            <a:r>
              <a:rPr lang="en-US" dirty="0"/>
              <a:t>.</a:t>
            </a:r>
          </a:p>
          <a:p>
            <a:pPr defTabSz="460447">
              <a:defRPr/>
            </a:pPr>
            <a:endParaRPr lang="en-US" dirty="0"/>
          </a:p>
          <a:p>
            <a:pPr marL="0" marR="0" lvl="0" indent="0" algn="l" defTabSz="460447" rtl="0" eaLnBrk="1" fontAlgn="auto" latinLnBrk="0" hangingPunct="1">
              <a:lnSpc>
                <a:spcPct val="100000"/>
              </a:lnSpc>
              <a:spcBef>
                <a:spcPts val="0"/>
              </a:spcBef>
              <a:spcAft>
                <a:spcPts val="0"/>
              </a:spcAft>
              <a:buClrTx/>
              <a:buSzTx/>
              <a:buFontTx/>
              <a:buNone/>
              <a:tabLst/>
              <a:defRPr/>
            </a:pPr>
            <a:r>
              <a:rPr lang="en-US" dirty="0"/>
              <a:t>U.S. Department of Education, Office of Planning, Evaluation and Policy Development, Policy and Program Studies Service, Exploring the Quality of School-Level Expenditure Data: Practices and Lessons Learned in Nine Sites, Washington, D.C., 2017. Retrieved 04/22/19 at </a:t>
            </a:r>
            <a:r>
              <a:rPr lang="en-US" dirty="0">
                <a:hlinkClick r:id="rId4"/>
              </a:rPr>
              <a:t>https://www2.ed.gov/rschstat/eval/title-i/quality-expenditure-data/report.pdf</a:t>
            </a:r>
            <a:r>
              <a:rPr lang="en-US" dirty="0"/>
              <a:t>.</a:t>
            </a:r>
          </a:p>
          <a:p>
            <a:pPr defTabSz="460447">
              <a:defRPr/>
            </a:pPr>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410409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447">
              <a:defRPr/>
            </a:pPr>
            <a:r>
              <a:rPr lang="en-US" dirty="0"/>
              <a:t>U.S. Department of Education, Office of Planning, Evaluation and Policy Development, Policy and Program Studies Service, Exploring the Quality of School-Level Expenditure Data: Practices and Lessons Learned in Nine Sites, Washington, D.C., 2017. Retrieved 04/22/19 at </a:t>
            </a:r>
            <a:r>
              <a:rPr lang="en-US" dirty="0">
                <a:hlinkClick r:id="rId3"/>
              </a:rPr>
              <a:t>https://www2.ed.gov/rschstat/eval/title-i/quality-expenditure-data/report.pdf</a:t>
            </a:r>
            <a:r>
              <a:rPr lang="en-US" dirty="0"/>
              <a:t>.</a:t>
            </a:r>
          </a:p>
          <a:p>
            <a:pPr defTabSz="460447">
              <a:defRPr/>
            </a:pPr>
            <a:endParaRPr lang="en-US" dirty="0"/>
          </a:p>
          <a:p>
            <a:pPr defTabSz="460447">
              <a:defRPr/>
            </a:pPr>
            <a:r>
              <a:rPr lang="en-US" sz="1200" kern="1200" dirty="0">
                <a:solidFill>
                  <a:schemeClr val="tx1"/>
                </a:solidFill>
                <a:effectLst/>
                <a:latin typeface="Calibri"/>
                <a:ea typeface="+mn-ea"/>
                <a:cs typeface="+mn-cs"/>
              </a:rPr>
              <a:t>Levin, J., Baker, B., Atchison, D., Brodziak, I., Boyle, A., Hall, A., and Becker, J. (2016). </a:t>
            </a:r>
            <a:r>
              <a:rPr lang="en-US" sz="1200" i="1" kern="1200" dirty="0">
                <a:solidFill>
                  <a:schemeClr val="tx1"/>
                </a:solidFill>
                <a:effectLst/>
                <a:latin typeface="Calibri"/>
                <a:ea typeface="+mn-ea"/>
                <a:cs typeface="+mn-cs"/>
              </a:rPr>
              <a:t>Study of Funding Provided to Public Schools and Public Charter Schools in Maryland</a:t>
            </a:r>
            <a:r>
              <a:rPr lang="en-US" sz="1200" kern="1200" dirty="0">
                <a:solidFill>
                  <a:schemeClr val="tx1"/>
                </a:solidFill>
                <a:effectLst/>
                <a:latin typeface="Calibri"/>
                <a:ea typeface="+mn-ea"/>
                <a:cs typeface="+mn-cs"/>
              </a:rPr>
              <a:t>. San Mateo, CA: American Institutes for Research. </a:t>
            </a:r>
            <a:r>
              <a:rPr lang="en-US" dirty="0"/>
              <a:t>Retrieved 04/22/19 at </a:t>
            </a:r>
            <a:r>
              <a:rPr lang="en-US" dirty="0">
                <a:hlinkClick r:id="rId4"/>
              </a:rPr>
              <a:t>http://marylandpublicschools.org/stateboard/Documents/01242017/TabG-CharterPublicSchoolFundingStudy.pdf</a:t>
            </a:r>
            <a:r>
              <a:rPr lang="en-US" dirty="0"/>
              <a: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504029" y="9098792"/>
            <a:ext cx="78547" cy="232146"/>
          </a:xfrm>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7719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District traditional school averages are weighted by enrollment. The LAUSD average for unduplicated target pupil percentage in 2016–17 was 86.0%, and the LAUSD average for students with disabilities in 2016–17 was 12.6%. The OUSD average for unduplicated target pupil percentage in 2016–17 was 76.6%, and the OUSD average for students with disabilities in 2016–17 was 13.8%. Source: State school demographic data and demographic data provided by LAUSD, OUSD, Aspire, and Green Dot.</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317141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29038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1294231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2"/>
          </p:nvPr>
        </p:nvSpPr>
        <p:spPr/>
        <p:txBody>
          <a:bodyPr/>
          <a:lstStyle/>
          <a:p>
            <a:r>
              <a:rPr lang="en-US" dirty="0"/>
              <a:t>Copyright © 20XX American Institutes for Research. All rights reserved.</a:t>
            </a:r>
          </a:p>
        </p:txBody>
      </p:sp>
      <p:sp>
        <p:nvSpPr>
          <p:cNvPr id="7" name="Text Placeholder 6"/>
          <p:cNvSpPr>
            <a:spLocks noGrp="1"/>
          </p:cNvSpPr>
          <p:nvPr>
            <p:ph type="body" sz="quarter" idx="14" hasCustomPrompt="1"/>
          </p:nvPr>
        </p:nvSpPr>
        <p:spPr>
          <a:xfrm>
            <a:off x="457200" y="949952"/>
            <a:ext cx="8540750" cy="355600"/>
          </a:xfrm>
        </p:spPr>
        <p:txBody>
          <a:bodyPr/>
          <a:lstStyle>
            <a:lvl1pPr marL="0" indent="0" algn="ctr">
              <a:lnSpc>
                <a:spcPct val="100000"/>
              </a:lnSpc>
              <a:spcBef>
                <a:spcPts val="0"/>
              </a:spcBef>
              <a:buNone/>
              <a:defRPr cap="all" baseline="0">
                <a:solidFill>
                  <a:schemeClr val="bg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457201" y="1456247"/>
            <a:ext cx="8540496" cy="2031325"/>
          </a:xfrm>
          <a:prstGeom prst="rect">
            <a:avLst/>
          </a:prstGeom>
          <a:ln>
            <a:noFill/>
          </a:ln>
        </p:spPr>
        <p:txBody>
          <a:bodyPr vert="horz" wrap="square" lIns="0" tIns="0" rIns="0" bIns="0" rtlCol="0" anchor="t" anchorCtr="0">
            <a:normAutofit/>
          </a:bodyPr>
          <a:lstStyle>
            <a:lvl1pPr algn="ctr">
              <a:lnSpc>
                <a:spcPct val="100000"/>
              </a:lnSpc>
              <a:defRPr sz="6600" b="0" i="0" cap="all" spc="0" baseline="0">
                <a:solidFill>
                  <a:schemeClr val="bg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457201" y="3638265"/>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2400" b="0" i="0" cap="all" spc="0" baseline="0">
                <a:solidFill>
                  <a:schemeClr val="bg1"/>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p:ph type="body" sz="quarter" idx="13" hasCustomPrompt="1"/>
          </p:nvPr>
        </p:nvSpPr>
        <p:spPr>
          <a:xfrm>
            <a:off x="457200" y="4158291"/>
            <a:ext cx="8540750" cy="803275"/>
          </a:xfrm>
        </p:spPr>
        <p:txBody>
          <a:bodyPr>
            <a:noAutofit/>
          </a:bodyPr>
          <a:lstStyle>
            <a:lvl1pPr marL="0" indent="0" algn="ctr">
              <a:lnSpc>
                <a:spcPct val="100000"/>
              </a:lnSpc>
              <a:spcBef>
                <a:spcPts val="0"/>
              </a:spcBef>
              <a:buNone/>
              <a:defRPr sz="1800" baseline="0">
                <a:solidFill>
                  <a:schemeClr val="bg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143000"/>
            <a:ext cx="5568697"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3" y="1143000"/>
            <a:ext cx="5568697"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 name="Title 1"/>
          <p:cNvSpPr>
            <a:spLocks noGrp="1"/>
          </p:cNvSpPr>
          <p:nvPr userDrawn="1">
            <p:ph type="title" hasCustomPrompt="1"/>
          </p:nvPr>
        </p:nvSpPr>
        <p:spPr>
          <a:xfrm>
            <a:off x="436255" y="164388"/>
            <a:ext cx="5257801" cy="997196"/>
          </a:xfrm>
        </p:spPr>
        <p:txBody>
          <a:bodyPr anchor="b" anchorCtr="0">
            <a:normAutofit/>
          </a:bodyPr>
          <a:lstStyle>
            <a:lvl1pPr>
              <a:defRPr baseline="0">
                <a:solidFill>
                  <a:srgbClr val="FFFFFF"/>
                </a:solidFill>
              </a:defRPr>
            </a:lvl1pPr>
          </a:lstStyle>
          <a:p>
            <a:r>
              <a:rPr lang="en-US" dirty="0"/>
              <a:t>Photo Right</a:t>
            </a:r>
          </a:p>
        </p:txBody>
      </p:sp>
      <p:sp>
        <p:nvSpPr>
          <p:cNvPr id="52" name="Text Placeholder 9"/>
          <p:cNvSpPr>
            <a:spLocks noGrp="1"/>
          </p:cNvSpPr>
          <p:nvPr userDrawn="1">
            <p:ph type="body" sz="quarter" idx="13"/>
          </p:nvPr>
        </p:nvSpPr>
        <p:spPr>
          <a:xfrm>
            <a:off x="436255" y="1248070"/>
            <a:ext cx="5257801" cy="482907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0"/>
            <a:ext cx="6099049" cy="6409944"/>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4" name="Slide Number Placeholder 4"/>
          <p:cNvSpPr>
            <a:spLocks noGrp="1"/>
          </p:cNvSpPr>
          <p:nvPr userDrawn="1">
            <p:ph type="sldNum" sz="quarter" idx="15"/>
          </p:nvPr>
        </p:nvSpPr>
        <p:spPr>
          <a:xfrm>
            <a:off x="11916363" y="6592824"/>
            <a:ext cx="152160" cy="153888"/>
          </a:xfrm>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6730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userDrawn="1">
            <p:ph type="title" hasCustomPrompt="1"/>
          </p:nvPr>
        </p:nvSpPr>
        <p:spPr>
          <a:xfrm>
            <a:off x="6529206" y="164388"/>
            <a:ext cx="5257801" cy="997196"/>
          </a:xfrm>
        </p:spPr>
        <p:txBody>
          <a:bodyPr anchor="b" anchorCtr="0">
            <a:normAutofit/>
          </a:bodyPr>
          <a:lstStyle>
            <a:lvl1pPr>
              <a:defRPr baseline="0">
                <a:solidFill>
                  <a:srgbClr val="FFFFFF"/>
                </a:solidFill>
              </a:defRPr>
            </a:lvl1pPr>
          </a:lstStyle>
          <a:p>
            <a:r>
              <a:rPr lang="en-US" dirty="0"/>
              <a:t>Photo Left</a:t>
            </a:r>
          </a:p>
        </p:txBody>
      </p:sp>
      <p:sp>
        <p:nvSpPr>
          <p:cNvPr id="10" name="Text Placeholder 9"/>
          <p:cNvSpPr>
            <a:spLocks noGrp="1"/>
          </p:cNvSpPr>
          <p:nvPr userDrawn="1">
            <p:ph type="body" sz="quarter" idx="13"/>
          </p:nvPr>
        </p:nvSpPr>
        <p:spPr>
          <a:xfrm>
            <a:off x="6529206" y="1248070"/>
            <a:ext cx="5257801"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hasCustomPrompt="1"/>
          </p:nvPr>
        </p:nvSpPr>
        <p:spPr>
          <a:xfrm>
            <a:off x="1" y="0"/>
            <a:ext cx="6099049" cy="6409944"/>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5991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79"/>
            <a:ext cx="11338560" cy="1107995"/>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457200" y="1143000"/>
            <a:ext cx="11338560" cy="5193792"/>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dirty="0"/>
              <a:t>References</a:t>
            </a:r>
          </a:p>
        </p:txBody>
      </p:sp>
    </p:spTree>
    <p:extLst>
      <p:ext uri="{BB962C8B-B14F-4D97-AF65-F5344CB8AC3E}">
        <p14:creationId xmlns:p14="http://schemas.microsoft.com/office/powerpoint/2010/main" val="341602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Meet the Presenters Layout</a:t>
            </a:r>
          </a:p>
        </p:txBody>
      </p:sp>
      <p:sp>
        <p:nvSpPr>
          <p:cNvPr id="5" name="Picture Placeholder 1"/>
          <p:cNvSpPr>
            <a:spLocks noGrp="1"/>
          </p:cNvSpPr>
          <p:nvPr>
            <p:ph type="pic" sz="quarter" idx="15" hasCustomPrompt="1"/>
          </p:nvPr>
        </p:nvSpPr>
        <p:spPr>
          <a:xfrm>
            <a:off x="457200" y="1325880"/>
            <a:ext cx="1764793"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457200" y="3246121"/>
            <a:ext cx="1764793"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457200" y="3767328"/>
            <a:ext cx="1764793"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50642" y="1325880"/>
            <a:ext cx="1764793"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850642" y="3246121"/>
            <a:ext cx="1764793"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850642" y="3767328"/>
            <a:ext cx="1764793"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44083" y="1325880"/>
            <a:ext cx="1764793"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244083" y="3246121"/>
            <a:ext cx="1764793"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244083" y="3767328"/>
            <a:ext cx="1764793"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637525" y="1325880"/>
            <a:ext cx="1764793"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637525" y="3246121"/>
            <a:ext cx="1764793"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637525" y="3767328"/>
            <a:ext cx="1764793"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10030967" y="1325880"/>
            <a:ext cx="1764793"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10030967" y="3246121"/>
            <a:ext cx="1764793"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10030967" y="3767328"/>
            <a:ext cx="1764793"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28014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Contact Information"/>
          <p:cNvSpPr>
            <a:spLocks noGrp="1"/>
          </p:cNvSpPr>
          <p:nvPr userDrawn="1">
            <p:ph type="body" sz="quarter" idx="11" hasCustomPrompt="1"/>
          </p:nvPr>
        </p:nvSpPr>
        <p:spPr>
          <a:xfrm>
            <a:off x="452437" y="2543664"/>
            <a:ext cx="8556523" cy="1231786"/>
          </a:xfrm>
        </p:spPr>
        <p:txBody>
          <a:bodyPr>
            <a:noAutofit/>
          </a:bodyPr>
          <a:lstStyle>
            <a:lvl1pPr marL="0" indent="0" algn="ctr">
              <a:lnSpc>
                <a:spcPct val="140000"/>
              </a:lnSpc>
              <a:spcBef>
                <a:spcPts val="0"/>
              </a:spcBef>
              <a:buNone/>
              <a:defRPr sz="1800" cap="all" baseline="0">
                <a:solidFill>
                  <a:schemeClr val="bg1"/>
                </a:solidFill>
              </a:defRPr>
            </a:lvl1pPr>
          </a:lstStyle>
          <a:p>
            <a:r>
              <a:rPr lang="en-US" dirty="0"/>
              <a:t>Presenter’s Job Title</a:t>
            </a:r>
          </a:p>
          <a:p>
            <a:r>
              <a:rPr lang="en-US" dirty="0"/>
              <a:t>202.403.####</a:t>
            </a:r>
          </a:p>
          <a:p>
            <a:r>
              <a:rPr lang="en-US" dirty="0"/>
              <a:t>email.address@air.org</a:t>
            </a:r>
          </a:p>
        </p:txBody>
      </p:sp>
      <p:sp>
        <p:nvSpPr>
          <p:cNvPr id="44" name="Copyright Statement"/>
          <p:cNvSpPr>
            <a:spLocks noGrp="1"/>
          </p:cNvSpPr>
          <p:nvPr userDrawn="1">
            <p:ph type="ftr" sz="quarter" idx="13"/>
          </p:nvPr>
        </p:nvSpPr>
        <p:spPr/>
        <p:txBody>
          <a:bodyPr/>
          <a:lstStyle/>
          <a:p>
            <a:pPr>
              <a:spcBef>
                <a:spcPts val="1200"/>
              </a:spcBef>
              <a:buFont typeface="Arial" panose="020B0604020202020204" pitchFamily="34" charset="0"/>
              <a:buNone/>
            </a:pPr>
            <a:r>
              <a:rPr dirty="0">
                <a:solidFill>
                  <a:srgbClr val="FFFFFF"/>
                </a:solidFill>
              </a:rPr>
              <a:t>Copyright © 20XX American Institutes for Research. All rights reserved.</a:t>
            </a:r>
          </a:p>
        </p:txBody>
      </p:sp>
      <p:sp>
        <p:nvSpPr>
          <p:cNvPr id="58" name="Footer"/>
          <p:cNvSpPr txBox="1">
            <a:spLocks/>
          </p:cNvSpPr>
          <p:nvPr userDrawn="1"/>
        </p:nvSpPr>
        <p:spPr>
          <a:xfrm>
            <a:off x="457201" y="6645428"/>
            <a:ext cx="2962349" cy="123111"/>
          </a:xfrm>
          <a:prstGeom prst="rect">
            <a:avLst/>
          </a:prstGeom>
          <a:ln>
            <a:noFill/>
          </a:ln>
        </p:spPr>
        <p:txBody>
          <a:bodyPr wrap="none" lIns="0" tIns="0" rIns="0" bIns="0" anchor="b" anchorCtr="0">
            <a:spAutoFit/>
          </a:bodyPr>
          <a:lstStyle>
            <a:defPPr>
              <a:defRPr lang="en-US"/>
            </a:defPPr>
            <a:lvl1pPr marL="0" algn="l" defTabSz="914400" rtl="0" eaLnBrk="1" latinLnBrk="0" hangingPunct="1">
              <a:defRPr lang="en-US" sz="800" b="0" i="0" kern="1200">
                <a:solidFill>
                  <a:schemeClr val="bg1"/>
                </a:solidFill>
                <a:latin typeface="Calibri"/>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buFont typeface="Arial" panose="020B0604020202020204" pitchFamily="34" charset="0"/>
              <a:buNone/>
            </a:pPr>
            <a:r>
              <a:rPr dirty="0">
                <a:solidFill>
                  <a:srgbClr val="FFFFFF"/>
                </a:solidFill>
              </a:rPr>
              <a:t>Copyright © 20XX American Institutes for Research. All rights reserved.</a:t>
            </a:r>
          </a:p>
        </p:txBody>
      </p:sp>
      <p:sp>
        <p:nvSpPr>
          <p:cNvPr id="2" name="Title 1"/>
          <p:cNvSpPr>
            <a:spLocks noGrp="1"/>
          </p:cNvSpPr>
          <p:nvPr>
            <p:ph type="title" hasCustomPrompt="1"/>
          </p:nvPr>
        </p:nvSpPr>
        <p:spPr>
          <a:xfrm>
            <a:off x="457200" y="1965960"/>
            <a:ext cx="8558784" cy="521208"/>
          </a:xfrm>
        </p:spPr>
        <p:txBody>
          <a:bodyPr>
            <a:normAutofit/>
          </a:bodyPr>
          <a:lstStyle>
            <a:lvl1pPr algn="ctr">
              <a:defRPr lang="en-US" sz="2400" b="0" i="0" kern="1200" cap="all" spc="300" baseline="0" dirty="0">
                <a:solidFill>
                  <a:schemeClr val="bg1"/>
                </a:solidFill>
                <a:latin typeface="+mn-lt"/>
                <a:ea typeface="Calibri"/>
                <a:cs typeface="Calibri"/>
              </a:defRPr>
            </a:lvl1pPr>
          </a:lstStyle>
          <a:p>
            <a:r>
              <a:rPr lang="en-US" dirty="0"/>
              <a:t>Presenter’s Name</a:t>
            </a:r>
          </a:p>
        </p:txBody>
      </p:sp>
    </p:spTree>
    <p:extLst>
      <p:ext uri="{BB962C8B-B14F-4D97-AF65-F5344CB8AC3E}">
        <p14:creationId xmlns:p14="http://schemas.microsoft.com/office/powerpoint/2010/main" val="400836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14300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Calibri" panose="020F0502020204030204" pitchFamily="34" charset="0"/>
              <a:buChar char="◦"/>
              <a:defRPr sz="1350"/>
            </a:lvl5pPr>
            <a:lvl6pPr marL="857250" indent="-171450">
              <a:lnSpc>
                <a:spcPct val="105000"/>
              </a:lnSpc>
              <a:spcBef>
                <a:spcPts val="450"/>
              </a:spcBef>
              <a:buFont typeface="Calibri" panose="020F0502020204030204" pitchFamily="34" charset="0"/>
              <a:buChar char="›"/>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cNvSpPr>
            <a:spLocks noGrp="1"/>
          </p:cNvSpPr>
          <p:nvPr userDrawn="1">
            <p:ph type="sldNum" sz="quarter" idx="12"/>
          </p:nvPr>
        </p:nvSpPr>
        <p:spPr>
          <a:xfrm>
            <a:off x="11930512" y="6592824"/>
            <a:ext cx="152160" cy="153888"/>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3" cy="2852928"/>
          </a:xfrm>
        </p:spPr>
        <p:txBody>
          <a:bodyPr>
            <a:normAutofit/>
          </a:bodyPr>
          <a:lstStyle>
            <a:lvl1pPr>
              <a:defRPr sz="55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3" cy="1499616"/>
          </a:xfrm>
        </p:spPr>
        <p:txBody>
          <a:bodyPr/>
          <a:lstStyle>
            <a:lvl1pPr marL="0" indent="0">
              <a:spcBef>
                <a:spcPts val="0"/>
              </a:spcBef>
              <a:buNone/>
              <a:defRPr>
                <a:solidFill>
                  <a:schemeClr val="bg1"/>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Title"/>
          <p:cNvSpPr>
            <a:spLocks noGrp="1"/>
          </p:cNvSpPr>
          <p:nvPr>
            <p:ph type="title" hasCustomPrompt="1"/>
          </p:nvPr>
        </p:nvSpPr>
        <p:spPr/>
        <p:txBody>
          <a:bodyPr/>
          <a:lstStyle>
            <a:lvl1pPr>
              <a:defRPr baseline="0"/>
            </a:lvl1pPr>
          </a:lstStyle>
          <a:p>
            <a:r>
              <a:rPr lang="en-US" dirty="0"/>
              <a:t>Agenda Layout</a:t>
            </a:r>
          </a:p>
        </p:txBody>
      </p:sp>
      <p:sp>
        <p:nvSpPr>
          <p:cNvPr id="24" name="Text Placeholder"/>
          <p:cNvSpPr>
            <a:spLocks noGrp="1"/>
          </p:cNvSpPr>
          <p:nvPr userDrawn="1">
            <p:ph type="body" sz="quarter" idx="10" hasCustomPrompt="1"/>
          </p:nvPr>
        </p:nvSpPr>
        <p:spPr>
          <a:xfrm>
            <a:off x="457200" y="1143000"/>
            <a:ext cx="11338560" cy="4846320"/>
          </a:xfrm>
        </p:spPr>
        <p:txBody>
          <a:bodyPr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dirty="0"/>
              <a:t>Click to insert agenda items.</a:t>
            </a:r>
          </a:p>
          <a:p>
            <a:pPr lvl="1"/>
            <a:r>
              <a:rPr lang="en-US" dirty="0"/>
              <a:t>Second level</a:t>
            </a:r>
          </a:p>
          <a:p>
            <a:pPr lvl="2"/>
            <a:r>
              <a:rPr lang="en-US" dirty="0"/>
              <a:t>Third level</a:t>
            </a:r>
          </a:p>
          <a:p>
            <a:pPr lvl="3"/>
            <a:r>
              <a:rPr lang="en-US" dirty="0"/>
              <a:t>Fourth level. Manually changed bullet size from 110% to 100% (was 110% due to fourth level bullet size on slide master).</a:t>
            </a:r>
          </a:p>
          <a:p>
            <a:pPr lvl="4"/>
            <a:r>
              <a:rPr lang="en-US" dirty="0"/>
              <a:t>Fifth level</a:t>
            </a:r>
          </a:p>
          <a:p>
            <a:pPr lvl="0"/>
            <a:r>
              <a:rPr lang="en-US" dirty="0"/>
              <a:t>Second Agenda Item</a:t>
            </a:r>
          </a:p>
          <a:p>
            <a:pPr lvl="0"/>
            <a:r>
              <a:rPr lang="en-US" dirty="0"/>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53078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7"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3" y="1143000"/>
            <a:ext cx="5568697"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33397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4" name="Content Placeholder 3"/>
          <p:cNvSpPr>
            <a:spLocks noGrp="1"/>
          </p:cNvSpPr>
          <p:nvPr>
            <p:ph sz="quarter" idx="14" hasCustomPrompt="1"/>
          </p:nvPr>
        </p:nvSpPr>
        <p:spPr>
          <a:xfrm>
            <a:off x="457200" y="1143000"/>
            <a:ext cx="11338560" cy="4846320"/>
          </a:xfrm>
        </p:spPr>
        <p:txBody>
          <a:bodyPr>
            <a:noAutofit/>
          </a:bodyPr>
          <a:lstStyle>
            <a:lvl1pPr marL="0" indent="0">
              <a:lnSpc>
                <a:spcPct val="125000"/>
              </a:lnSpc>
              <a:spcBef>
                <a:spcPts val="1800"/>
              </a:spcBef>
              <a:buClr>
                <a:schemeClr val="tx1"/>
              </a:buClr>
              <a:buNone/>
              <a:defRPr sz="24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4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4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4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4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5193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153309"/>
            <a:ext cx="11338560" cy="3836011"/>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133857"/>
            <a:ext cx="11338560" cy="882293"/>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9"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ackground, Two Content">
    <p:spTree>
      <p:nvGrpSpPr>
        <p:cNvPr id="1" name=""/>
        <p:cNvGrpSpPr/>
        <p:nvPr/>
      </p:nvGrpSpPr>
      <p:grpSpPr>
        <a:xfrm>
          <a:off x="0" y="0"/>
          <a:ext cx="0" cy="0"/>
          <a:chOff x="0" y="0"/>
          <a:chExt cx="0" cy="0"/>
        </a:xfrm>
      </p:grpSpPr>
      <p:sp>
        <p:nvSpPr>
          <p:cNvPr id="9"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Gray Background, Two Content Layout</a:t>
            </a:r>
          </a:p>
        </p:txBody>
      </p:sp>
      <p:sp>
        <p:nvSpPr>
          <p:cNvPr id="3" name="Left Content"/>
          <p:cNvSpPr>
            <a:spLocks noGrp="1"/>
          </p:cNvSpPr>
          <p:nvPr>
            <p:ph sz="half" idx="1" hasCustomPrompt="1"/>
          </p:nvPr>
        </p:nvSpPr>
        <p:spPr>
          <a:xfrm>
            <a:off x="457200" y="1143000"/>
            <a:ext cx="5568697"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3" y="1143000"/>
            <a:ext cx="5568697"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8832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143000"/>
            <a:ext cx="11338560" cy="4846320"/>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
        <p:nvSpPr>
          <p:cNvPr id="6"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Background"/>
          <p:cNvGrpSpPr/>
          <p:nvPr userDrawn="1"/>
        </p:nvGrpSpPr>
        <p:grpSpPr>
          <a:xfrm>
            <a:off x="0" y="6464813"/>
            <a:ext cx="12192000" cy="331783"/>
            <a:chOff x="0" y="6464808"/>
            <a:chExt cx="12192000" cy="331783"/>
          </a:xfrm>
        </p:grpSpPr>
        <p:cxnSp>
          <p:nvCxnSpPr>
            <p:cNvPr id="8" name="Straight Connector 7"/>
            <p:cNvCxnSpPr/>
            <p:nvPr userDrawn="1"/>
          </p:nvCxnSpPr>
          <p:spPr>
            <a:xfrm>
              <a:off x="0" y="6464808"/>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199" y="6464808"/>
              <a:ext cx="51066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56"/>
            <p:cNvSpPr txBox="1">
              <a:spLocks/>
            </p:cNvSpPr>
            <p:nvPr userDrawn="1"/>
          </p:nvSpPr>
          <p:spPr>
            <a:xfrm>
              <a:off x="457200" y="6499074"/>
              <a:ext cx="5177499" cy="297517"/>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b="0" i="0" spc="200" baseline="0" dirty="0">
                  <a:solidFill>
                    <a:schemeClr val="accent1"/>
                  </a:solidFill>
                  <a:latin typeface="Calibri"/>
                  <a:ea typeface="Calibri"/>
                  <a:cs typeface="Calibri"/>
                </a:rPr>
                <a:t>AMERICAN INSTITUTES FOR RESEARCH | AIR.ORG</a:t>
              </a:r>
            </a:p>
          </p:txBody>
        </p:sp>
      </p:grpSp>
      <p:sp>
        <p:nvSpPr>
          <p:cNvPr id="6" name="Slide Number"/>
          <p:cNvSpPr>
            <a:spLocks noGrp="1"/>
          </p:cNvSpPr>
          <p:nvPr>
            <p:ph type="sldNum" sz="quarter" idx="4"/>
          </p:nvPr>
        </p:nvSpPr>
        <p:spPr>
          <a:xfrm>
            <a:off x="11917920" y="6594383"/>
            <a:ext cx="152160" cy="153888"/>
          </a:xfrm>
          <a:prstGeom prst="rect">
            <a:avLst/>
          </a:prstGeom>
        </p:spPr>
        <p:txBody>
          <a:bodyPr vert="horz" wrap="none" lIns="0" tIns="0" rIns="0" bIns="0" rtlCol="0" anchor="b" anchorCtr="0">
            <a:spAutoFit/>
          </a:bodyPr>
          <a:lstStyle>
            <a:lvl1pPr algn="r">
              <a:defRPr sz="1000" b="1" i="0">
                <a:solidFill>
                  <a:schemeClr val="accent1"/>
                </a:solidFill>
                <a:latin typeface="+mn-lt"/>
                <a:ea typeface="Calibri"/>
                <a:cs typeface="Calibri"/>
              </a:defRPr>
            </a:lvl1pPr>
          </a:lstStyle>
          <a:p>
            <a:fld id="{99A20822-4A49-4D36-86E3-300BA48D3F00}" type="slidenum">
              <a:rPr lang="en-US" smtClean="0"/>
              <a:pPr/>
              <a:t>‹#›</a:t>
            </a:fld>
            <a:endParaRPr lang="en-US" dirty="0"/>
          </a:p>
        </p:txBody>
      </p:sp>
      <p:sp>
        <p:nvSpPr>
          <p:cNvPr id="5" name="Title Placeholder"/>
          <p:cNvSpPr>
            <a:spLocks noGrp="1"/>
          </p:cNvSpPr>
          <p:nvPr>
            <p:ph type="title"/>
          </p:nvPr>
        </p:nvSpPr>
        <p:spPr>
          <a:xfrm>
            <a:off x="457200" y="0"/>
            <a:ext cx="11338560" cy="996696"/>
          </a:xfrm>
          <a:prstGeom prst="rect">
            <a:avLst/>
          </a:prstGeom>
        </p:spPr>
        <p:txBody>
          <a:bodyPr vert="horz" lIns="0" tIns="0" rIns="0" bIns="0" rtlCol="0" anchor="b" anchorCtr="0">
            <a:normAutofit/>
          </a:bodyPr>
          <a:lstStyle/>
          <a:p>
            <a:endParaRPr lang="en-US" dirty="0"/>
          </a:p>
        </p:txBody>
      </p:sp>
      <p:sp>
        <p:nvSpPr>
          <p:cNvPr id="12" name="Text Placeholder"/>
          <p:cNvSpPr>
            <a:spLocks noGrp="1"/>
          </p:cNvSpPr>
          <p:nvPr>
            <p:ph type="body" idx="1"/>
          </p:nvPr>
        </p:nvSpPr>
        <p:spPr>
          <a:xfrm>
            <a:off x="457200" y="1143000"/>
            <a:ext cx="11338560" cy="5029200"/>
          </a:xfrm>
          <a:prstGeom prst="rect">
            <a:avLst/>
          </a:prstGeom>
          <a:ln>
            <a:noFill/>
          </a:ln>
        </p:spPr>
        <p:txBody>
          <a:bodyPr vert="horz" lIns="0" tIns="0" rIns="0" bIns="0" rtlCol="0">
            <a:normAutofit/>
          </a:bodyPr>
          <a:lstStyle/>
          <a:p>
            <a:pPr lvl="0"/>
            <a:r>
              <a:rPr lang="en-US" dirty="0"/>
              <a:t>First text level, bullet character 149</a:t>
            </a:r>
          </a:p>
          <a:p>
            <a:pPr lvl="1"/>
            <a:r>
              <a:rPr lang="en-US" dirty="0"/>
              <a:t>Second text level, bullet character 150</a:t>
            </a:r>
          </a:p>
          <a:p>
            <a:pPr lvl="2"/>
            <a:r>
              <a:rPr lang="en-US" dirty="0"/>
              <a:t>Third text level, bullet character 187</a:t>
            </a:r>
          </a:p>
          <a:p>
            <a:pPr lvl="3"/>
            <a:r>
              <a:rPr lang="en-US" dirty="0"/>
              <a:t>Fourth text level, bullet character Unicode 25E6</a:t>
            </a:r>
          </a:p>
          <a:p>
            <a:pPr lvl="4"/>
            <a:r>
              <a:rPr lang="en-US" dirty="0"/>
              <a:t>Fifth text level, bullet character 155</a:t>
            </a:r>
          </a:p>
        </p:txBody>
      </p:sp>
      <p:sp>
        <p:nvSpPr>
          <p:cNvPr id="2" name="Footer Placeholder 1"/>
          <p:cNvSpPr>
            <a:spLocks noGrp="1"/>
          </p:cNvSpPr>
          <p:nvPr>
            <p:ph type="ftr" sz="quarter" idx="3"/>
          </p:nvPr>
        </p:nvSpPr>
        <p:spPr>
          <a:xfrm>
            <a:off x="457203" y="6647689"/>
            <a:ext cx="2962349" cy="123111"/>
          </a:xfrm>
          <a:prstGeom prst="rect">
            <a:avLst/>
          </a:prstGeom>
          <a:ln>
            <a:noFill/>
          </a:ln>
        </p:spPr>
        <p:txBody>
          <a:bodyPr wrap="none" lIns="0" tIns="0" rIns="0" bIns="0" anchor="b" anchorCtr="0">
            <a:spAutoFit/>
          </a:bodyPr>
          <a:lstStyle>
            <a:lvl1pPr>
              <a:spcBef>
                <a:spcPts val="0"/>
              </a:spcBef>
              <a:defRPr lang="en-US" sz="800" b="0" i="0">
                <a:solidFill>
                  <a:schemeClr val="bg1"/>
                </a:solidFill>
                <a:latin typeface="Calibri"/>
                <a:ea typeface="Calibri"/>
                <a:cs typeface="Calibri"/>
              </a:defRPr>
            </a:lvl1pPr>
          </a:lstStyle>
          <a:p>
            <a:r>
              <a:rPr lang="en-US" dirty="0"/>
              <a:t>Copyright © 20XX American Institutes for Research. All rights reserved.</a:t>
            </a:r>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662" r:id="rId4"/>
    <p:sldLayoutId id="2147483702" r:id="rId5"/>
    <p:sldLayoutId id="2147483748" r:id="rId6"/>
    <p:sldLayoutId id="2147483774" r:id="rId7"/>
    <p:sldLayoutId id="2147483788" r:id="rId8"/>
    <p:sldLayoutId id="2147483785" r:id="rId9"/>
    <p:sldLayoutId id="2147483786" r:id="rId10"/>
    <p:sldLayoutId id="2147483801" r:id="rId11"/>
    <p:sldLayoutId id="2147483802" r:id="rId12"/>
    <p:sldLayoutId id="2147483803" r:id="rId13"/>
    <p:sldLayoutId id="2147483725" r:id="rId14"/>
    <p:sldLayoutId id="2147483809" r:id="rId15"/>
    <p:sldLayoutId id="2147483806" r:id="rId16"/>
    <p:sldLayoutId id="2147483775" r:id="rId17"/>
  </p:sldLayoutIdLst>
  <p:hf hdr="0" dt="0"/>
  <p:txStyles>
    <p:titleStyle>
      <a:lvl1pPr algn="l" defTabSz="685800" rtl="0" eaLnBrk="1" latinLnBrk="0" hangingPunct="1">
        <a:lnSpc>
          <a:spcPct val="100000"/>
        </a:lnSpc>
        <a:spcBef>
          <a:spcPct val="0"/>
        </a:spcBef>
        <a:buNone/>
        <a:defRPr sz="3600" b="0"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4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gi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57200" y="653143"/>
            <a:ext cx="8540750" cy="652409"/>
          </a:xfrm>
        </p:spPr>
        <p:txBody>
          <a:bodyPr>
            <a:noAutofit/>
          </a:bodyPr>
          <a:lstStyle/>
          <a:p>
            <a:r>
              <a:rPr lang="en-US" b="1" dirty="0"/>
              <a:t>Cutting Through the Clutter of </a:t>
            </a:r>
            <a:br>
              <a:rPr lang="en-US" b="1" dirty="0"/>
            </a:br>
            <a:r>
              <a:rPr lang="en-US" b="1" dirty="0"/>
              <a:t>School Finance Data &amp; Research</a:t>
            </a:r>
          </a:p>
        </p:txBody>
      </p:sp>
      <p:sp>
        <p:nvSpPr>
          <p:cNvPr id="4" name="Title 3"/>
          <p:cNvSpPr>
            <a:spLocks noGrp="1"/>
          </p:cNvSpPr>
          <p:nvPr>
            <p:ph type="title"/>
          </p:nvPr>
        </p:nvSpPr>
        <p:spPr>
          <a:xfrm>
            <a:off x="457454" y="2011177"/>
            <a:ext cx="8540496" cy="1358205"/>
          </a:xfrm>
        </p:spPr>
        <p:txBody>
          <a:bodyPr>
            <a:normAutofit fontScale="90000"/>
          </a:bodyPr>
          <a:lstStyle/>
          <a:p>
            <a:r>
              <a:rPr lang="en-US" sz="4000" b="1" dirty="0"/>
              <a:t>Getting on the same page:</a:t>
            </a:r>
            <a:br>
              <a:rPr lang="en-US" sz="4000" b="1" dirty="0"/>
            </a:br>
            <a:r>
              <a:rPr lang="en-US" sz="4000" b="1" dirty="0"/>
              <a:t>A call for improving education finance research Practices</a:t>
            </a:r>
            <a:endParaRPr lang="en-US" sz="4000" dirty="0"/>
          </a:p>
        </p:txBody>
      </p:sp>
      <p:sp>
        <p:nvSpPr>
          <p:cNvPr id="6" name="Text Placeholder 5"/>
          <p:cNvSpPr>
            <a:spLocks noGrp="1"/>
          </p:cNvSpPr>
          <p:nvPr>
            <p:ph type="body" sz="quarter" idx="13"/>
          </p:nvPr>
        </p:nvSpPr>
        <p:spPr/>
        <p:txBody>
          <a:bodyPr/>
          <a:lstStyle/>
          <a:p>
            <a:pPr lvl="0"/>
            <a:r>
              <a:rPr lang="en-US" dirty="0"/>
              <a:t>Presentation by Jesse Levin</a:t>
            </a:r>
          </a:p>
          <a:p>
            <a:r>
              <a:rPr lang="en-US" dirty="0"/>
              <a:t>for Albert </a:t>
            </a:r>
            <a:r>
              <a:rPr lang="en-US" dirty="0" err="1"/>
              <a:t>Shanker</a:t>
            </a:r>
            <a:r>
              <a:rPr lang="en-US" dirty="0"/>
              <a:t> Institute Lunch Discussion</a:t>
            </a:r>
          </a:p>
          <a:p>
            <a:pPr lvl="0"/>
            <a:r>
              <a:rPr lang="en-US" dirty="0"/>
              <a:t>April 25, 2019</a:t>
            </a:r>
            <a:br>
              <a:rPr lang="en-US" dirty="0"/>
            </a:br>
            <a:endParaRPr lang="en-US" dirty="0"/>
          </a:p>
        </p:txBody>
      </p:sp>
    </p:spTree>
    <p:extLst>
      <p:ext uri="{BB962C8B-B14F-4D97-AF65-F5344CB8AC3E}">
        <p14:creationId xmlns:p14="http://schemas.microsoft.com/office/powerpoint/2010/main" val="3274398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7A2779-B2AF-4152-99A4-CB12C9AA3C15}"/>
              </a:ext>
            </a:extLst>
          </p:cNvPr>
          <p:cNvSpPr>
            <a:spLocks noGrp="1"/>
          </p:cNvSpPr>
          <p:nvPr>
            <p:ph type="title"/>
          </p:nvPr>
        </p:nvSpPr>
        <p:spPr>
          <a:xfrm>
            <a:off x="457200" y="0"/>
            <a:ext cx="11612880" cy="996696"/>
          </a:xfrm>
        </p:spPr>
        <p:txBody>
          <a:bodyPr>
            <a:noAutofit/>
          </a:bodyPr>
          <a:lstStyle/>
          <a:p>
            <a:r>
              <a:rPr lang="en-US" sz="2600" dirty="0"/>
              <a:t>Average Traditional and Charter Per-Pupil Spending in LAUSD and OUSD – Conditional on Student Needs and Grade Configuration by Year (2014-15 through 2016-17)</a:t>
            </a:r>
          </a:p>
        </p:txBody>
      </p:sp>
      <p:sp>
        <p:nvSpPr>
          <p:cNvPr id="2" name="Slide Number Placeholder 1">
            <a:extLst>
              <a:ext uri="{FF2B5EF4-FFF2-40B4-BE49-F238E27FC236}">
                <a16:creationId xmlns:a16="http://schemas.microsoft.com/office/drawing/2014/main" xmlns="" id="{5DAD75D2-EA47-4067-B2A7-F084E9E459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1" i="0" u="none" strike="noStrike" kern="1200" cap="none" spc="0" normalizeH="0" baseline="0" noProof="0" smtClean="0">
                <a:ln>
                  <a:noFill/>
                </a:ln>
                <a:solidFill>
                  <a:srgbClr val="003462"/>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003462"/>
              </a:solidFill>
              <a:effectLst/>
              <a:uLnTx/>
              <a:uFillTx/>
              <a:latin typeface="Calibri"/>
            </a:endParaRPr>
          </a:p>
        </p:txBody>
      </p:sp>
      <p:sp>
        <p:nvSpPr>
          <p:cNvPr id="6" name="Text Placeholder 5">
            <a:extLst>
              <a:ext uri="{FF2B5EF4-FFF2-40B4-BE49-F238E27FC236}">
                <a16:creationId xmlns:a16="http://schemas.microsoft.com/office/drawing/2014/main" xmlns="" id="{8B3B59B1-D452-46E3-9A34-561CAC7C93FF}"/>
              </a:ext>
            </a:extLst>
          </p:cNvPr>
          <p:cNvSpPr>
            <a:spLocks noGrp="1"/>
          </p:cNvSpPr>
          <p:nvPr>
            <p:ph type="body" sz="quarter" idx="13"/>
          </p:nvPr>
        </p:nvSpPr>
        <p:spPr>
          <a:xfrm>
            <a:off x="1962150" y="5989638"/>
            <a:ext cx="9763125" cy="382587"/>
          </a:xfrm>
        </p:spPr>
        <p:txBody>
          <a:bodyPr/>
          <a:lstStyle/>
          <a:p>
            <a:pPr>
              <a:lnSpc>
                <a:spcPct val="100000"/>
              </a:lnSpc>
            </a:pPr>
            <a:r>
              <a:rPr lang="en-US" sz="1200" dirty="0"/>
              <a:t>Note: These are conditional analyses controlling for the percentage of students directly certified (poverty), the percentage of homeless students, the percentage of English learners, percentage of students with common and uncommon disabilities, and grade ranges served.</a:t>
            </a:r>
          </a:p>
        </p:txBody>
      </p:sp>
      <p:pic>
        <p:nvPicPr>
          <p:cNvPr id="8" name="Content Placeholder 7">
            <a:extLst>
              <a:ext uri="{FF2B5EF4-FFF2-40B4-BE49-F238E27FC236}">
                <a16:creationId xmlns:a16="http://schemas.microsoft.com/office/drawing/2014/main" xmlns="" id="{9B1CDBBE-FDDE-420A-8D15-E9F54301FFEB}"/>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977468" y="1143000"/>
            <a:ext cx="10297389" cy="4846638"/>
          </a:xfrm>
        </p:spPr>
      </p:pic>
    </p:spTree>
    <p:extLst>
      <p:ext uri="{BB962C8B-B14F-4D97-AF65-F5344CB8AC3E}">
        <p14:creationId xmlns:p14="http://schemas.microsoft.com/office/powerpoint/2010/main" val="276189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3AE761D-3349-48CA-9A52-D872C7DDA5FB}"/>
              </a:ext>
            </a:extLst>
          </p:cNvPr>
          <p:cNvSpPr>
            <a:spLocks noGrp="1"/>
          </p:cNvSpPr>
          <p:nvPr>
            <p:ph type="title"/>
          </p:nvPr>
        </p:nvSpPr>
        <p:spPr/>
        <p:txBody>
          <a:bodyPr>
            <a:normAutofit/>
          </a:bodyPr>
          <a:lstStyle/>
          <a:p>
            <a:r>
              <a:rPr lang="en-US" sz="3000" dirty="0"/>
              <a:t>Analysis of Actual Charter and “As-If-Traditional” Predicted Charter Per-Pupil Spending in LAUSD and OUSD by Year (2014-15 through 2016-17)</a:t>
            </a:r>
          </a:p>
        </p:txBody>
      </p:sp>
      <p:sp>
        <p:nvSpPr>
          <p:cNvPr id="4" name="Slide Number Placeholder 3">
            <a:extLst>
              <a:ext uri="{FF2B5EF4-FFF2-40B4-BE49-F238E27FC236}">
                <a16:creationId xmlns:a16="http://schemas.microsoft.com/office/drawing/2014/main" xmlns="" id="{7FC60668-BF5A-4100-9479-EE7F639330EE}"/>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1" i="0" u="none" strike="noStrike" kern="1200" cap="none" spc="0" normalizeH="0" baseline="0" noProof="0" smtClean="0">
                <a:ln>
                  <a:noFill/>
                </a:ln>
                <a:solidFill>
                  <a:srgbClr val="003462"/>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003462"/>
              </a:solidFill>
              <a:effectLst/>
              <a:uLnTx/>
              <a:uFillTx/>
              <a:latin typeface="Calibri"/>
            </a:endParaRPr>
          </a:p>
        </p:txBody>
      </p:sp>
      <p:sp>
        <p:nvSpPr>
          <p:cNvPr id="5" name="Text Placeholder 4">
            <a:extLst>
              <a:ext uri="{FF2B5EF4-FFF2-40B4-BE49-F238E27FC236}">
                <a16:creationId xmlns:a16="http://schemas.microsoft.com/office/drawing/2014/main" xmlns="" id="{08AB9D5F-A321-486B-A7EC-336DDD64B672}"/>
              </a:ext>
            </a:extLst>
          </p:cNvPr>
          <p:cNvSpPr>
            <a:spLocks noGrp="1"/>
          </p:cNvSpPr>
          <p:nvPr>
            <p:ph type="body" sz="quarter" idx="13"/>
          </p:nvPr>
        </p:nvSpPr>
        <p:spPr>
          <a:xfrm>
            <a:off x="1619384" y="5989638"/>
            <a:ext cx="8743816" cy="249237"/>
          </a:xfrm>
        </p:spPr>
        <p:txBody>
          <a:bodyPr/>
          <a:lstStyle/>
          <a:p>
            <a:pPr>
              <a:lnSpc>
                <a:spcPct val="100000"/>
              </a:lnSpc>
            </a:pPr>
            <a:r>
              <a:rPr lang="en-US" sz="1200" dirty="0"/>
              <a:t>Note: As-If-traditional predictions are predictions of charter school spending based on regression model results using only traditional schools.</a:t>
            </a:r>
          </a:p>
        </p:txBody>
      </p:sp>
      <p:pic>
        <p:nvPicPr>
          <p:cNvPr id="8" name="Content Placeholder 7">
            <a:extLst>
              <a:ext uri="{FF2B5EF4-FFF2-40B4-BE49-F238E27FC236}">
                <a16:creationId xmlns:a16="http://schemas.microsoft.com/office/drawing/2014/main" xmlns="" id="{88FA1E08-5266-49B3-BA40-764D68761295}"/>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672331" y="1143000"/>
            <a:ext cx="10907662" cy="4846638"/>
          </a:xfrm>
        </p:spPr>
      </p:pic>
    </p:spTree>
    <p:extLst>
      <p:ext uri="{BB962C8B-B14F-4D97-AF65-F5344CB8AC3E}">
        <p14:creationId xmlns:p14="http://schemas.microsoft.com/office/powerpoint/2010/main" val="2520966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FFF876CC-18F2-4114-ACA1-CB6FB40ED00B}"/>
              </a:ext>
            </a:extLst>
          </p:cNvPr>
          <p:cNvSpPr>
            <a:spLocks noGrp="1"/>
          </p:cNvSpPr>
          <p:nvPr>
            <p:ph sz="quarter" idx="15"/>
          </p:nvPr>
        </p:nvSpPr>
        <p:spPr>
          <a:xfrm>
            <a:off x="457200" y="1143000"/>
            <a:ext cx="10552670" cy="5294870"/>
          </a:xfrm>
        </p:spPr>
        <p:txBody>
          <a:bodyPr>
            <a:normAutofit/>
          </a:bodyPr>
          <a:lstStyle/>
          <a:p>
            <a:pPr>
              <a:lnSpc>
                <a:spcPct val="100000"/>
              </a:lnSpc>
              <a:spcBef>
                <a:spcPts val="0"/>
              </a:spcBef>
              <a:buFont typeface="Calibri" panose="020F0502020204030204" pitchFamily="34" charset="0"/>
              <a:buChar char="●"/>
            </a:pPr>
            <a:r>
              <a:rPr lang="en-US" dirty="0">
                <a:solidFill>
                  <a:schemeClr val="tx2"/>
                </a:solidFill>
              </a:rPr>
              <a:t>Comparison of Charter and Traditional School Spending in Maryland</a:t>
            </a:r>
          </a:p>
          <a:p>
            <a:pPr lvl="1">
              <a:lnSpc>
                <a:spcPct val="100000"/>
              </a:lnSpc>
              <a:spcBef>
                <a:spcPts val="0"/>
              </a:spcBef>
              <a:buFont typeface="Courier New" panose="02070309020205020404" pitchFamily="49" charset="0"/>
              <a:buChar char="o"/>
            </a:pPr>
            <a:r>
              <a:rPr lang="en-US" sz="2200" dirty="0">
                <a:solidFill>
                  <a:schemeClr val="tx2"/>
                </a:solidFill>
              </a:rPr>
              <a:t>Study Motivation: MD statute stipulates that funding for charter schools must be </a:t>
            </a:r>
            <a:r>
              <a:rPr lang="en-US" sz="2200" i="1" dirty="0">
                <a:solidFill>
                  <a:schemeClr val="tx2"/>
                </a:solidFill>
              </a:rPr>
              <a:t>commensurate</a:t>
            </a:r>
            <a:r>
              <a:rPr lang="en-US" sz="2200" dirty="0">
                <a:solidFill>
                  <a:schemeClr val="tx2"/>
                </a:solidFill>
              </a:rPr>
              <a:t> with that of traditional schools within the same district.</a:t>
            </a:r>
          </a:p>
          <a:p>
            <a:pPr lvl="1">
              <a:lnSpc>
                <a:spcPct val="100000"/>
              </a:lnSpc>
              <a:spcBef>
                <a:spcPts val="0"/>
              </a:spcBef>
              <a:buFont typeface="Courier New" panose="02070309020205020404" pitchFamily="49" charset="0"/>
              <a:buChar char="o"/>
            </a:pPr>
            <a:r>
              <a:rPr lang="en-US" sz="2200" dirty="0">
                <a:solidFill>
                  <a:schemeClr val="tx2"/>
                </a:solidFill>
              </a:rPr>
              <a:t>Client called for unconditional comparison of average spending between charter and traditional schools within the same district.</a:t>
            </a:r>
          </a:p>
          <a:p>
            <a:pPr lvl="1">
              <a:lnSpc>
                <a:spcPct val="100000"/>
              </a:lnSpc>
              <a:spcBef>
                <a:spcPts val="0"/>
              </a:spcBef>
              <a:buFont typeface="Courier New" panose="02070309020205020404" pitchFamily="49" charset="0"/>
              <a:buChar char="o"/>
            </a:pPr>
            <a:r>
              <a:rPr lang="en-US" sz="2200" dirty="0">
                <a:solidFill>
                  <a:schemeClr val="tx2"/>
                </a:solidFill>
              </a:rPr>
              <a:t>Because student needs differed systematically between charter and traditional schools a conditional analysis was warranted.</a:t>
            </a:r>
          </a:p>
          <a:p>
            <a:pPr lvl="1">
              <a:lnSpc>
                <a:spcPct val="100000"/>
              </a:lnSpc>
              <a:spcBef>
                <a:spcPts val="0"/>
              </a:spcBef>
              <a:buFont typeface="Courier New" panose="02070309020205020404" pitchFamily="49" charset="0"/>
              <a:buChar char="o"/>
            </a:pPr>
            <a:r>
              <a:rPr lang="en-US" sz="2200" dirty="0">
                <a:solidFill>
                  <a:schemeClr val="tx2"/>
                </a:solidFill>
              </a:rPr>
              <a:t>Conducted analysis showing expected average spending on charters if they were treated as if they were traditional schools.</a:t>
            </a:r>
          </a:p>
        </p:txBody>
      </p:sp>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a:bodyPr>
          <a:lstStyle/>
          <a:p>
            <a:r>
              <a:rPr lang="en-US" dirty="0"/>
              <a:t>Example of How We Can Improve Research 2</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12</a:t>
            </a:fld>
            <a:endParaRPr lang="en-US" dirty="0"/>
          </a:p>
        </p:txBody>
      </p:sp>
    </p:spTree>
    <p:extLst>
      <p:ext uri="{BB962C8B-B14F-4D97-AF65-F5344CB8AC3E}">
        <p14:creationId xmlns:p14="http://schemas.microsoft.com/office/powerpoint/2010/main" val="26456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fontScale="90000"/>
          </a:bodyPr>
          <a:lstStyle/>
          <a:p>
            <a:r>
              <a:rPr lang="en-US" dirty="0"/>
              <a:t>Average Expense per Pupil for Traditional and Charter Schools in Maryland, by School District (2012–13 to 2014–15)</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13</a:t>
            </a:fld>
            <a:endParaRPr lang="en-US" dirty="0"/>
          </a:p>
        </p:txBody>
      </p:sp>
      <p:pic>
        <p:nvPicPr>
          <p:cNvPr id="6" name="Picture 5">
            <a:extLst>
              <a:ext uri="{FF2B5EF4-FFF2-40B4-BE49-F238E27FC236}">
                <a16:creationId xmlns:a16="http://schemas.microsoft.com/office/drawing/2014/main" xmlns="" id="{161BFDFA-BF8A-410C-8C05-F94874144D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475024"/>
            <a:ext cx="7648575" cy="4801950"/>
          </a:xfrm>
          <a:prstGeom prst="rect">
            <a:avLst/>
          </a:prstGeom>
          <a:noFill/>
        </p:spPr>
      </p:pic>
      <p:grpSp>
        <p:nvGrpSpPr>
          <p:cNvPr id="31" name="Group 30">
            <a:extLst>
              <a:ext uri="{FF2B5EF4-FFF2-40B4-BE49-F238E27FC236}">
                <a16:creationId xmlns:a16="http://schemas.microsoft.com/office/drawing/2014/main" xmlns="" id="{CF3E4724-10EC-4381-AB02-A66F96042AC5}"/>
              </a:ext>
            </a:extLst>
          </p:cNvPr>
          <p:cNvGrpSpPr/>
          <p:nvPr/>
        </p:nvGrpSpPr>
        <p:grpSpPr>
          <a:xfrm>
            <a:off x="5398421" y="1133475"/>
            <a:ext cx="2820868" cy="2008386"/>
            <a:chOff x="5676050" y="1505576"/>
            <a:chExt cx="2192057" cy="1803055"/>
          </a:xfrm>
        </p:grpSpPr>
        <p:grpSp>
          <p:nvGrpSpPr>
            <p:cNvPr id="14" name="Group 13">
              <a:extLst>
                <a:ext uri="{FF2B5EF4-FFF2-40B4-BE49-F238E27FC236}">
                  <a16:creationId xmlns:a16="http://schemas.microsoft.com/office/drawing/2014/main" xmlns="" id="{DDD508E4-A8AE-4C21-BDF1-F0E93819EC30}"/>
                </a:ext>
              </a:extLst>
            </p:cNvPr>
            <p:cNvGrpSpPr/>
            <p:nvPr/>
          </p:nvGrpSpPr>
          <p:grpSpPr>
            <a:xfrm>
              <a:off x="5676050" y="1505576"/>
              <a:ext cx="2192057" cy="1803055"/>
              <a:chOff x="5676050" y="1505576"/>
              <a:chExt cx="2192057" cy="1803055"/>
            </a:xfrm>
          </p:grpSpPr>
          <p:sp>
            <p:nvSpPr>
              <p:cNvPr id="9" name="Oval 8">
                <a:extLst>
                  <a:ext uri="{FF2B5EF4-FFF2-40B4-BE49-F238E27FC236}">
                    <a16:creationId xmlns:a16="http://schemas.microsoft.com/office/drawing/2014/main" xmlns="" id="{3AD79D1C-FF44-4F45-8410-50D4D3892A42}"/>
                  </a:ext>
                </a:extLst>
              </p:cNvPr>
              <p:cNvSpPr/>
              <p:nvPr/>
            </p:nvSpPr>
            <p:spPr>
              <a:xfrm>
                <a:off x="5676050" y="2549198"/>
                <a:ext cx="1183907" cy="759433"/>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6157F54A-D951-453E-A98A-8314829BCCC1}"/>
                  </a:ext>
                </a:extLst>
              </p:cNvPr>
              <p:cNvSpPr/>
              <p:nvPr/>
            </p:nvSpPr>
            <p:spPr>
              <a:xfrm>
                <a:off x="6684200" y="2136505"/>
                <a:ext cx="1183907" cy="759433"/>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356D7E03-BACB-4A9A-9781-279FC8F324CD}"/>
                  </a:ext>
                </a:extLst>
              </p:cNvPr>
              <p:cNvSpPr txBox="1"/>
              <p:nvPr/>
            </p:nvSpPr>
            <p:spPr>
              <a:xfrm>
                <a:off x="6419867" y="1505576"/>
                <a:ext cx="1156923" cy="248680"/>
              </a:xfrm>
              <a:prstGeom prst="rect">
                <a:avLst/>
              </a:prstGeom>
              <a:noFill/>
            </p:spPr>
            <p:txBody>
              <a:bodyPr wrap="square" rtlCol="0">
                <a:spAutoFit/>
              </a:bodyPr>
              <a:lstStyle/>
              <a:p>
                <a:r>
                  <a:rPr lang="en-US" sz="1200" b="1" dirty="0">
                    <a:solidFill>
                      <a:schemeClr val="accent2">
                        <a:lumMod val="50000"/>
                      </a:schemeClr>
                    </a:solidFill>
                  </a:rPr>
                  <a:t>Traditional &gt; Charter</a:t>
                </a:r>
              </a:p>
            </p:txBody>
          </p:sp>
        </p:grpSp>
        <p:cxnSp>
          <p:nvCxnSpPr>
            <p:cNvPr id="25" name="Straight Connector 24">
              <a:extLst>
                <a:ext uri="{FF2B5EF4-FFF2-40B4-BE49-F238E27FC236}">
                  <a16:creationId xmlns:a16="http://schemas.microsoft.com/office/drawing/2014/main" xmlns="" id="{BAA4CF3A-826D-499A-A3EB-9D402E7F2D22}"/>
                </a:ext>
              </a:extLst>
            </p:cNvPr>
            <p:cNvCxnSpPr>
              <a:cxnSpLocks/>
              <a:stCxn id="12" idx="2"/>
              <a:endCxn id="9" idx="0"/>
            </p:cNvCxnSpPr>
            <p:nvPr/>
          </p:nvCxnSpPr>
          <p:spPr>
            <a:xfrm flipH="1">
              <a:off x="6268004" y="1754256"/>
              <a:ext cx="730326" cy="794941"/>
            </a:xfrm>
            <a:prstGeom prst="line">
              <a:avLst/>
            </a:prstGeom>
            <a:ln w="25400">
              <a:solidFill>
                <a:schemeClr val="accent2">
                  <a:lumMod val="50000"/>
                </a:schemeClr>
              </a:solidFill>
            </a:ln>
          </p:spPr>
          <p:style>
            <a:lnRef idx="3">
              <a:schemeClr val="accent4"/>
            </a:lnRef>
            <a:fillRef idx="0">
              <a:schemeClr val="accent4"/>
            </a:fillRef>
            <a:effectRef idx="2">
              <a:schemeClr val="accent4"/>
            </a:effectRef>
            <a:fontRef idx="minor">
              <a:schemeClr val="tx1"/>
            </a:fontRef>
          </p:style>
        </p:cxnSp>
        <p:cxnSp>
          <p:nvCxnSpPr>
            <p:cNvPr id="28" name="Straight Connector 27">
              <a:extLst>
                <a:ext uri="{FF2B5EF4-FFF2-40B4-BE49-F238E27FC236}">
                  <a16:creationId xmlns:a16="http://schemas.microsoft.com/office/drawing/2014/main" xmlns="" id="{E60DA17E-E10B-4F1B-AD69-B45EF84522FF}"/>
                </a:ext>
              </a:extLst>
            </p:cNvPr>
            <p:cNvCxnSpPr>
              <a:cxnSpLocks/>
              <a:stCxn id="12" idx="2"/>
              <a:endCxn id="11" idx="0"/>
            </p:cNvCxnSpPr>
            <p:nvPr/>
          </p:nvCxnSpPr>
          <p:spPr>
            <a:xfrm>
              <a:off x="6998329" y="1754256"/>
              <a:ext cx="277825" cy="382249"/>
            </a:xfrm>
            <a:prstGeom prst="line">
              <a:avLst/>
            </a:prstGeom>
            <a:ln w="25400">
              <a:solidFill>
                <a:schemeClr val="accent2">
                  <a:lumMod val="50000"/>
                </a:schemeClr>
              </a:solidFill>
            </a:ln>
          </p:spPr>
          <p:style>
            <a:lnRef idx="3">
              <a:schemeClr val="accent4"/>
            </a:lnRef>
            <a:fillRef idx="0">
              <a:schemeClr val="accent4"/>
            </a:fillRef>
            <a:effectRef idx="2">
              <a:schemeClr val="accent4"/>
            </a:effectRef>
            <a:fontRef idx="minor">
              <a:schemeClr val="tx1"/>
            </a:fontRef>
          </p:style>
        </p:cxnSp>
      </p:grpSp>
      <p:grpSp>
        <p:nvGrpSpPr>
          <p:cNvPr id="45" name="Group 44">
            <a:extLst>
              <a:ext uri="{FF2B5EF4-FFF2-40B4-BE49-F238E27FC236}">
                <a16:creationId xmlns:a16="http://schemas.microsoft.com/office/drawing/2014/main" xmlns="" id="{5934EFF4-453B-4E63-8182-2FA57AC5FD07}"/>
              </a:ext>
            </a:extLst>
          </p:cNvPr>
          <p:cNvGrpSpPr/>
          <p:nvPr/>
        </p:nvGrpSpPr>
        <p:grpSpPr>
          <a:xfrm>
            <a:off x="2626197" y="1005015"/>
            <a:ext cx="7116613" cy="1873758"/>
            <a:chOff x="2626197" y="1005015"/>
            <a:chExt cx="7116613" cy="1873758"/>
          </a:xfrm>
        </p:grpSpPr>
        <p:sp>
          <p:nvSpPr>
            <p:cNvPr id="34" name="Oval 33">
              <a:extLst>
                <a:ext uri="{FF2B5EF4-FFF2-40B4-BE49-F238E27FC236}">
                  <a16:creationId xmlns:a16="http://schemas.microsoft.com/office/drawing/2014/main" xmlns="" id="{8D275AA1-42EE-4BCB-9C1F-240D0242410D}"/>
                </a:ext>
              </a:extLst>
            </p:cNvPr>
            <p:cNvSpPr/>
            <p:nvPr/>
          </p:nvSpPr>
          <p:spPr>
            <a:xfrm>
              <a:off x="4149718" y="1579732"/>
              <a:ext cx="1297346" cy="68730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xmlns="" id="{FF8DE9B6-4B64-47C3-9AB2-E96A089324F0}"/>
                </a:ext>
              </a:extLst>
            </p:cNvPr>
            <p:cNvGrpSpPr/>
            <p:nvPr/>
          </p:nvGrpSpPr>
          <p:grpSpPr>
            <a:xfrm>
              <a:off x="2626197" y="1005015"/>
              <a:ext cx="7116613" cy="1873758"/>
              <a:chOff x="2626197" y="1005015"/>
              <a:chExt cx="7116613" cy="1873758"/>
            </a:xfrm>
          </p:grpSpPr>
          <p:grpSp>
            <p:nvGrpSpPr>
              <p:cNvPr id="24" name="Group 23">
                <a:extLst>
                  <a:ext uri="{FF2B5EF4-FFF2-40B4-BE49-F238E27FC236}">
                    <a16:creationId xmlns:a16="http://schemas.microsoft.com/office/drawing/2014/main" xmlns="" id="{8D59D2D7-64A8-42B6-A6FF-1A3B23C5998E}"/>
                  </a:ext>
                </a:extLst>
              </p:cNvPr>
              <p:cNvGrpSpPr/>
              <p:nvPr/>
            </p:nvGrpSpPr>
            <p:grpSpPr>
              <a:xfrm>
                <a:off x="2626197" y="1005015"/>
                <a:ext cx="7116613" cy="1873758"/>
                <a:chOff x="3521794" y="1361674"/>
                <a:chExt cx="5530220" cy="1682191"/>
              </a:xfrm>
            </p:grpSpPr>
            <p:grpSp>
              <p:nvGrpSpPr>
                <p:cNvPr id="13" name="Group 12">
                  <a:extLst>
                    <a:ext uri="{FF2B5EF4-FFF2-40B4-BE49-F238E27FC236}">
                      <a16:creationId xmlns:a16="http://schemas.microsoft.com/office/drawing/2014/main" xmlns="" id="{572A12A2-2BCE-48A6-95AF-F0E427F34A8C}"/>
                    </a:ext>
                  </a:extLst>
                </p:cNvPr>
                <p:cNvGrpSpPr/>
                <p:nvPr/>
              </p:nvGrpSpPr>
              <p:grpSpPr>
                <a:xfrm>
                  <a:off x="3521794" y="1361674"/>
                  <a:ext cx="5530220" cy="1682191"/>
                  <a:chOff x="3521794" y="1361674"/>
                  <a:chExt cx="5530220" cy="1682191"/>
                </a:xfrm>
              </p:grpSpPr>
              <p:sp>
                <p:nvSpPr>
                  <p:cNvPr id="3" name="TextBox 2">
                    <a:extLst>
                      <a:ext uri="{FF2B5EF4-FFF2-40B4-BE49-F238E27FC236}">
                        <a16:creationId xmlns:a16="http://schemas.microsoft.com/office/drawing/2014/main" xmlns="" id="{68357C73-40DE-480F-ACB6-63EE89BA4C1B}"/>
                      </a:ext>
                    </a:extLst>
                  </p:cNvPr>
                  <p:cNvSpPr txBox="1"/>
                  <p:nvPr/>
                </p:nvSpPr>
                <p:spPr>
                  <a:xfrm>
                    <a:off x="4247008" y="1361674"/>
                    <a:ext cx="1156929" cy="248680"/>
                  </a:xfrm>
                  <a:prstGeom prst="rect">
                    <a:avLst/>
                  </a:prstGeom>
                  <a:noFill/>
                </p:spPr>
                <p:txBody>
                  <a:bodyPr wrap="square" rtlCol="0">
                    <a:spAutoFit/>
                  </a:bodyPr>
                  <a:lstStyle/>
                  <a:p>
                    <a:r>
                      <a:rPr lang="en-US" sz="1200" b="1" dirty="0">
                        <a:solidFill>
                          <a:srgbClr val="C00000"/>
                        </a:solidFill>
                      </a:rPr>
                      <a:t>Charter &gt; Traditional</a:t>
                    </a:r>
                  </a:p>
                </p:txBody>
              </p:sp>
              <p:sp>
                <p:nvSpPr>
                  <p:cNvPr id="4" name="Oval 3">
                    <a:extLst>
                      <a:ext uri="{FF2B5EF4-FFF2-40B4-BE49-F238E27FC236}">
                        <a16:creationId xmlns:a16="http://schemas.microsoft.com/office/drawing/2014/main" xmlns="" id="{05993162-4428-458E-8A87-29539CC449E0}"/>
                      </a:ext>
                    </a:extLst>
                  </p:cNvPr>
                  <p:cNvSpPr/>
                  <p:nvPr/>
                </p:nvSpPr>
                <p:spPr>
                  <a:xfrm>
                    <a:off x="3521794" y="1913850"/>
                    <a:ext cx="1183907" cy="75943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54CADF6E-DF95-4119-8E6A-A68687E9EA7E}"/>
                      </a:ext>
                    </a:extLst>
                  </p:cNvPr>
                  <p:cNvSpPr/>
                  <p:nvPr/>
                </p:nvSpPr>
                <p:spPr>
                  <a:xfrm>
                    <a:off x="7868107" y="2284432"/>
                    <a:ext cx="1183907" cy="75943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xmlns="" id="{80EC5E70-84F8-4E89-940E-0564404D3D17}"/>
                    </a:ext>
                  </a:extLst>
                </p:cNvPr>
                <p:cNvCxnSpPr>
                  <a:cxnSpLocks/>
                  <a:endCxn id="8" idx="0"/>
                </p:cNvCxnSpPr>
                <p:nvPr/>
              </p:nvCxnSpPr>
              <p:spPr>
                <a:xfrm>
                  <a:off x="4828429" y="1619236"/>
                  <a:ext cx="3631632" cy="665196"/>
                </a:xfrm>
                <a:prstGeom prst="line">
                  <a:avLst/>
                </a:prstGeom>
                <a:ln w="25400">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18" name="Straight Connector 17">
                  <a:extLst>
                    <a:ext uri="{FF2B5EF4-FFF2-40B4-BE49-F238E27FC236}">
                      <a16:creationId xmlns:a16="http://schemas.microsoft.com/office/drawing/2014/main" xmlns="" id="{0A2FDB86-D1E9-49F3-817B-598EB94D2074}"/>
                    </a:ext>
                  </a:extLst>
                </p:cNvPr>
                <p:cNvCxnSpPr>
                  <a:cxnSpLocks/>
                  <a:stCxn id="3" idx="2"/>
                  <a:endCxn id="4" idx="7"/>
                </p:cNvCxnSpPr>
                <p:nvPr/>
              </p:nvCxnSpPr>
              <p:spPr>
                <a:xfrm flipH="1">
                  <a:off x="4532322" y="1610354"/>
                  <a:ext cx="293150" cy="414713"/>
                </a:xfrm>
                <a:prstGeom prst="line">
                  <a:avLst/>
                </a:prstGeom>
                <a:ln w="25400">
                  <a:solidFill>
                    <a:srgbClr val="C00000"/>
                  </a:solidFill>
                </a:ln>
              </p:spPr>
              <p:style>
                <a:lnRef idx="3">
                  <a:schemeClr val="accent4"/>
                </a:lnRef>
                <a:fillRef idx="0">
                  <a:schemeClr val="accent4"/>
                </a:fillRef>
                <a:effectRef idx="2">
                  <a:schemeClr val="accent4"/>
                </a:effectRef>
                <a:fontRef idx="minor">
                  <a:schemeClr val="tx1"/>
                </a:fontRef>
              </p:style>
            </p:cxnSp>
          </p:grpSp>
          <p:cxnSp>
            <p:nvCxnSpPr>
              <p:cNvPr id="41" name="Straight Connector 40">
                <a:extLst>
                  <a:ext uri="{FF2B5EF4-FFF2-40B4-BE49-F238E27FC236}">
                    <a16:creationId xmlns:a16="http://schemas.microsoft.com/office/drawing/2014/main" xmlns="" id="{E1384511-E460-48A6-9D96-5208A670B485}"/>
                  </a:ext>
                </a:extLst>
              </p:cNvPr>
              <p:cNvCxnSpPr>
                <a:cxnSpLocks/>
                <a:stCxn id="3" idx="2"/>
                <a:endCxn id="34" idx="0"/>
              </p:cNvCxnSpPr>
              <p:nvPr/>
            </p:nvCxnSpPr>
            <p:spPr>
              <a:xfrm>
                <a:off x="4303847" y="1282015"/>
                <a:ext cx="494544" cy="297717"/>
              </a:xfrm>
              <a:prstGeom prst="line">
                <a:avLst/>
              </a:prstGeom>
              <a:ln w="25400">
                <a:solidFill>
                  <a:srgbClr val="C00000"/>
                </a:solidFill>
              </a:ln>
            </p:spPr>
            <p:style>
              <a:lnRef idx="3">
                <a:schemeClr val="accent4"/>
              </a:lnRef>
              <a:fillRef idx="0">
                <a:schemeClr val="accent4"/>
              </a:fillRef>
              <a:effectRef idx="2">
                <a:schemeClr val="accent4"/>
              </a:effectRef>
              <a:fontRef idx="minor">
                <a:schemeClr val="tx1"/>
              </a:fontRef>
            </p:style>
          </p:cxnSp>
        </p:grpSp>
      </p:grpSp>
    </p:spTree>
    <p:extLst>
      <p:ext uri="{BB962C8B-B14F-4D97-AF65-F5344CB8AC3E}">
        <p14:creationId xmlns:p14="http://schemas.microsoft.com/office/powerpoint/2010/main" val="203428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fontScale="90000"/>
          </a:bodyPr>
          <a:lstStyle/>
          <a:p>
            <a:r>
              <a:rPr lang="en-US" dirty="0"/>
              <a:t>Average Actual Versus Predicted Charter School Per-Pupil Expense by District (2014–15)</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14</a:t>
            </a:fld>
            <a:endParaRPr lang="en-US" dirty="0"/>
          </a:p>
        </p:txBody>
      </p:sp>
      <p:pic>
        <p:nvPicPr>
          <p:cNvPr id="22" name="Picture 21">
            <a:extLst>
              <a:ext uri="{FF2B5EF4-FFF2-40B4-BE49-F238E27FC236}">
                <a16:creationId xmlns:a16="http://schemas.microsoft.com/office/drawing/2014/main" xmlns="" id="{AE446793-B244-4C5C-8AC0-DC82ABB824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57450" y="1171575"/>
            <a:ext cx="6762750" cy="4981575"/>
          </a:xfrm>
          <a:prstGeom prst="rect">
            <a:avLst/>
          </a:prstGeom>
          <a:noFill/>
        </p:spPr>
      </p:pic>
      <p:grpSp>
        <p:nvGrpSpPr>
          <p:cNvPr id="55" name="Group 54">
            <a:extLst>
              <a:ext uri="{FF2B5EF4-FFF2-40B4-BE49-F238E27FC236}">
                <a16:creationId xmlns:a16="http://schemas.microsoft.com/office/drawing/2014/main" xmlns="" id="{0E67F111-0BBF-4FFB-A500-9034784B004E}"/>
              </a:ext>
            </a:extLst>
          </p:cNvPr>
          <p:cNvGrpSpPr/>
          <p:nvPr/>
        </p:nvGrpSpPr>
        <p:grpSpPr>
          <a:xfrm>
            <a:off x="2967302" y="487053"/>
            <a:ext cx="6079944" cy="2618839"/>
            <a:chOff x="2967302" y="487053"/>
            <a:chExt cx="6079944" cy="2618839"/>
          </a:xfrm>
        </p:grpSpPr>
        <p:cxnSp>
          <p:nvCxnSpPr>
            <p:cNvPr id="29" name="Straight Connector 28">
              <a:extLst>
                <a:ext uri="{FF2B5EF4-FFF2-40B4-BE49-F238E27FC236}">
                  <a16:creationId xmlns:a16="http://schemas.microsoft.com/office/drawing/2014/main" xmlns="" id="{32F7B347-204B-4DDD-A0A1-3D4C4660816E}"/>
                </a:ext>
              </a:extLst>
            </p:cNvPr>
            <p:cNvCxnSpPr>
              <a:cxnSpLocks/>
              <a:stCxn id="30" idx="1"/>
              <a:endCxn id="32" idx="0"/>
            </p:cNvCxnSpPr>
            <p:nvPr/>
          </p:nvCxnSpPr>
          <p:spPr>
            <a:xfrm flipH="1">
              <a:off x="4204559" y="625553"/>
              <a:ext cx="912123" cy="699241"/>
            </a:xfrm>
            <a:prstGeom prst="line">
              <a:avLst/>
            </a:prstGeom>
            <a:ln w="25400">
              <a:solidFill>
                <a:srgbClr val="C00000"/>
              </a:solidFill>
            </a:ln>
          </p:spPr>
          <p:style>
            <a:lnRef idx="3">
              <a:schemeClr val="accent4"/>
            </a:lnRef>
            <a:fillRef idx="0">
              <a:schemeClr val="accent4"/>
            </a:fillRef>
            <a:effectRef idx="2">
              <a:schemeClr val="accent4"/>
            </a:effectRef>
            <a:fontRef idx="minor">
              <a:schemeClr val="tx1"/>
            </a:fontRef>
          </p:style>
        </p:cxnSp>
        <p:grpSp>
          <p:nvGrpSpPr>
            <p:cNvPr id="53" name="Group 52">
              <a:extLst>
                <a:ext uri="{FF2B5EF4-FFF2-40B4-BE49-F238E27FC236}">
                  <a16:creationId xmlns:a16="http://schemas.microsoft.com/office/drawing/2014/main" xmlns="" id="{147CAEEE-AC44-471E-9114-3166C32352DB}"/>
                </a:ext>
              </a:extLst>
            </p:cNvPr>
            <p:cNvGrpSpPr/>
            <p:nvPr/>
          </p:nvGrpSpPr>
          <p:grpSpPr>
            <a:xfrm>
              <a:off x="2967302" y="487053"/>
              <a:ext cx="6079944" cy="2618839"/>
              <a:chOff x="2967302" y="487053"/>
              <a:chExt cx="6079944" cy="2618839"/>
            </a:xfrm>
          </p:grpSpPr>
          <p:grpSp>
            <p:nvGrpSpPr>
              <p:cNvPr id="26" name="Group 25">
                <a:extLst>
                  <a:ext uri="{FF2B5EF4-FFF2-40B4-BE49-F238E27FC236}">
                    <a16:creationId xmlns:a16="http://schemas.microsoft.com/office/drawing/2014/main" xmlns="" id="{36EDD91F-6709-4482-A7D4-8993EBFBF498}"/>
                  </a:ext>
                </a:extLst>
              </p:cNvPr>
              <p:cNvGrpSpPr/>
              <p:nvPr/>
            </p:nvGrpSpPr>
            <p:grpSpPr>
              <a:xfrm>
                <a:off x="2967302" y="487053"/>
                <a:ext cx="4527078" cy="1713220"/>
                <a:chOff x="3521794" y="1247267"/>
                <a:chExt cx="3517929" cy="1538067"/>
              </a:xfrm>
            </p:grpSpPr>
            <p:sp>
              <p:nvSpPr>
                <p:cNvPr id="30" name="TextBox 29">
                  <a:extLst>
                    <a:ext uri="{FF2B5EF4-FFF2-40B4-BE49-F238E27FC236}">
                      <a16:creationId xmlns:a16="http://schemas.microsoft.com/office/drawing/2014/main" xmlns="" id="{C39C7C55-740D-4B0E-9B90-6C0EA483C1A5}"/>
                    </a:ext>
                  </a:extLst>
                </p:cNvPr>
                <p:cNvSpPr txBox="1"/>
                <p:nvPr/>
              </p:nvSpPr>
              <p:spPr>
                <a:xfrm>
                  <a:off x="5192047" y="1247267"/>
                  <a:ext cx="1847676" cy="248680"/>
                </a:xfrm>
                <a:prstGeom prst="rect">
                  <a:avLst/>
                </a:prstGeom>
                <a:noFill/>
              </p:spPr>
              <p:txBody>
                <a:bodyPr wrap="square" rtlCol="0">
                  <a:spAutoFit/>
                </a:bodyPr>
                <a:lstStyle/>
                <a:p>
                  <a:r>
                    <a:rPr lang="en-US" sz="1200" b="1" dirty="0">
                      <a:solidFill>
                        <a:srgbClr val="C00000"/>
                      </a:solidFill>
                    </a:rPr>
                    <a:t>Charter Actual &gt; Charter Predicted</a:t>
                  </a:r>
                </a:p>
              </p:txBody>
            </p:sp>
            <p:sp>
              <p:nvSpPr>
                <p:cNvPr id="32" name="Oval 31">
                  <a:extLst>
                    <a:ext uri="{FF2B5EF4-FFF2-40B4-BE49-F238E27FC236}">
                      <a16:creationId xmlns:a16="http://schemas.microsoft.com/office/drawing/2014/main" xmlns="" id="{9633DB6B-912F-48EA-A1DC-678F1A9D173F}"/>
                    </a:ext>
                  </a:extLst>
                </p:cNvPr>
                <p:cNvSpPr/>
                <p:nvPr/>
              </p:nvSpPr>
              <p:spPr>
                <a:xfrm>
                  <a:off x="3521794" y="1999361"/>
                  <a:ext cx="1922910" cy="78597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a:extLst>
                  <a:ext uri="{FF2B5EF4-FFF2-40B4-BE49-F238E27FC236}">
                    <a16:creationId xmlns:a16="http://schemas.microsoft.com/office/drawing/2014/main" xmlns="" id="{5A057FDD-2B17-4799-A65F-00A908678DFF}"/>
                  </a:ext>
                </a:extLst>
              </p:cNvPr>
              <p:cNvCxnSpPr>
                <a:cxnSpLocks/>
                <a:stCxn id="30" idx="3"/>
                <a:endCxn id="36" idx="0"/>
              </p:cNvCxnSpPr>
              <p:nvPr/>
            </p:nvCxnSpPr>
            <p:spPr>
              <a:xfrm>
                <a:off x="7494380" y="625553"/>
                <a:ext cx="364017" cy="1119935"/>
              </a:xfrm>
              <a:prstGeom prst="line">
                <a:avLst/>
              </a:prstGeom>
              <a:ln w="25400">
                <a:solidFill>
                  <a:srgbClr val="C00000"/>
                </a:solidFill>
              </a:ln>
            </p:spPr>
            <p:style>
              <a:lnRef idx="3">
                <a:schemeClr val="accent4"/>
              </a:lnRef>
              <a:fillRef idx="0">
                <a:schemeClr val="accent4"/>
              </a:fillRef>
              <a:effectRef idx="2">
                <a:schemeClr val="accent4"/>
              </a:effectRef>
              <a:fontRef idx="minor">
                <a:schemeClr val="tx1"/>
              </a:fontRef>
            </p:style>
          </p:cxnSp>
          <p:sp>
            <p:nvSpPr>
              <p:cNvPr id="36" name="Oval 35">
                <a:extLst>
                  <a:ext uri="{FF2B5EF4-FFF2-40B4-BE49-F238E27FC236}">
                    <a16:creationId xmlns:a16="http://schemas.microsoft.com/office/drawing/2014/main" xmlns="" id="{3E376C8E-DAE3-464D-BBB9-43A9C543294D}"/>
                  </a:ext>
                </a:extLst>
              </p:cNvPr>
              <p:cNvSpPr/>
              <p:nvPr/>
            </p:nvSpPr>
            <p:spPr>
              <a:xfrm>
                <a:off x="6669548" y="1745488"/>
                <a:ext cx="2377698" cy="1360404"/>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xmlns="" id="{4A4F8155-E7D5-42BB-8A32-CA5D425071DD}"/>
              </a:ext>
            </a:extLst>
          </p:cNvPr>
          <p:cNvGrpSpPr/>
          <p:nvPr/>
        </p:nvGrpSpPr>
        <p:grpSpPr>
          <a:xfrm>
            <a:off x="5282522" y="1324794"/>
            <a:ext cx="2377698" cy="1396646"/>
            <a:chOff x="5282522" y="1324794"/>
            <a:chExt cx="2377698" cy="1396646"/>
          </a:xfrm>
        </p:grpSpPr>
        <p:sp>
          <p:nvSpPr>
            <p:cNvPr id="40" name="TextBox 39">
              <a:extLst>
                <a:ext uri="{FF2B5EF4-FFF2-40B4-BE49-F238E27FC236}">
                  <a16:creationId xmlns:a16="http://schemas.microsoft.com/office/drawing/2014/main" xmlns="" id="{BFD4A7D2-8DB0-4899-8B90-BC4E39F8E7DB}"/>
                </a:ext>
              </a:extLst>
            </p:cNvPr>
            <p:cNvSpPr txBox="1"/>
            <p:nvPr/>
          </p:nvSpPr>
          <p:spPr>
            <a:xfrm>
              <a:off x="5282522" y="1324794"/>
              <a:ext cx="2377698" cy="276999"/>
            </a:xfrm>
            <a:prstGeom prst="rect">
              <a:avLst/>
            </a:prstGeom>
            <a:noFill/>
          </p:spPr>
          <p:txBody>
            <a:bodyPr wrap="square" rtlCol="0">
              <a:spAutoFit/>
            </a:bodyPr>
            <a:lstStyle/>
            <a:p>
              <a:r>
                <a:rPr lang="en-US" sz="1200" b="1" dirty="0">
                  <a:solidFill>
                    <a:schemeClr val="accent2">
                      <a:lumMod val="50000"/>
                    </a:schemeClr>
                  </a:solidFill>
                </a:rPr>
                <a:t>Charter Predicted &gt; Charter Actual</a:t>
              </a:r>
            </a:p>
          </p:txBody>
        </p:sp>
        <p:sp>
          <p:nvSpPr>
            <p:cNvPr id="41" name="Oval 40">
              <a:extLst>
                <a:ext uri="{FF2B5EF4-FFF2-40B4-BE49-F238E27FC236}">
                  <a16:creationId xmlns:a16="http://schemas.microsoft.com/office/drawing/2014/main" xmlns="" id="{26857A10-A140-4A15-BE80-A5EE8A6AD4D1}"/>
                </a:ext>
              </a:extLst>
            </p:cNvPr>
            <p:cNvSpPr/>
            <p:nvPr/>
          </p:nvSpPr>
          <p:spPr>
            <a:xfrm>
              <a:off x="5441816" y="2181223"/>
              <a:ext cx="1139959" cy="540217"/>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cxnSp>
          <p:nvCxnSpPr>
            <p:cNvPr id="42" name="Straight Connector 41">
              <a:extLst>
                <a:ext uri="{FF2B5EF4-FFF2-40B4-BE49-F238E27FC236}">
                  <a16:creationId xmlns:a16="http://schemas.microsoft.com/office/drawing/2014/main" xmlns="" id="{FD8F1D80-8C0F-4F98-9EF8-A72B5DFC0F88}"/>
                </a:ext>
              </a:extLst>
            </p:cNvPr>
            <p:cNvCxnSpPr>
              <a:cxnSpLocks/>
              <a:stCxn id="40" idx="2"/>
              <a:endCxn id="41" idx="0"/>
            </p:cNvCxnSpPr>
            <p:nvPr/>
          </p:nvCxnSpPr>
          <p:spPr>
            <a:xfrm flipH="1">
              <a:off x="6011796" y="1601793"/>
              <a:ext cx="459575" cy="579430"/>
            </a:xfrm>
            <a:prstGeom prst="line">
              <a:avLst/>
            </a:prstGeom>
            <a:ln w="25400">
              <a:solidFill>
                <a:schemeClr val="accent2">
                  <a:lumMod val="50000"/>
                </a:schemeClr>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2899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FFF876CC-18F2-4114-ACA1-CB6FB40ED00B}"/>
              </a:ext>
            </a:extLst>
          </p:cNvPr>
          <p:cNvSpPr>
            <a:spLocks noGrp="1"/>
          </p:cNvSpPr>
          <p:nvPr>
            <p:ph sz="quarter" idx="15"/>
          </p:nvPr>
        </p:nvSpPr>
        <p:spPr>
          <a:xfrm>
            <a:off x="457200" y="1143000"/>
            <a:ext cx="10552670" cy="5294870"/>
          </a:xfrm>
        </p:spPr>
        <p:txBody>
          <a:bodyPr>
            <a:normAutofit/>
          </a:bodyPr>
          <a:lstStyle/>
          <a:p>
            <a:pPr>
              <a:lnSpc>
                <a:spcPct val="100000"/>
              </a:lnSpc>
              <a:spcBef>
                <a:spcPts val="0"/>
              </a:spcBef>
              <a:buFont typeface="Calibri" panose="020F0502020204030204" pitchFamily="34" charset="0"/>
              <a:buChar char="●"/>
            </a:pPr>
            <a:r>
              <a:rPr lang="en-US" dirty="0">
                <a:solidFill>
                  <a:schemeClr val="tx2"/>
                </a:solidFill>
              </a:rPr>
              <a:t>Agreeing on More Meaningful Measures of Equity</a:t>
            </a:r>
          </a:p>
          <a:p>
            <a:pPr lvl="1">
              <a:lnSpc>
                <a:spcPct val="100000"/>
              </a:lnSpc>
              <a:spcBef>
                <a:spcPts val="0"/>
              </a:spcBef>
              <a:buFont typeface="Courier New" panose="02070309020205020404" pitchFamily="49" charset="0"/>
              <a:buChar char="o"/>
            </a:pPr>
            <a:r>
              <a:rPr lang="en-US" sz="2200" dirty="0">
                <a:solidFill>
                  <a:schemeClr val="tx2"/>
                </a:solidFill>
              </a:rPr>
              <a:t>Problems with traditional equity measures (Coefficient of Variation, Restricted Range, Federal Range, Wealth Neutrality, etc.):</a:t>
            </a:r>
          </a:p>
          <a:p>
            <a:pPr lvl="2">
              <a:lnSpc>
                <a:spcPct val="100000"/>
              </a:lnSpc>
              <a:spcBef>
                <a:spcPts val="0"/>
              </a:spcBef>
            </a:pPr>
            <a:r>
              <a:rPr lang="en-US" sz="2000" dirty="0">
                <a:solidFill>
                  <a:schemeClr val="tx2"/>
                </a:solidFill>
              </a:rPr>
              <a:t>Measuring equity from different perspectives (child versus taxpayer).</a:t>
            </a:r>
          </a:p>
          <a:p>
            <a:pPr lvl="2">
              <a:lnSpc>
                <a:spcPct val="100000"/>
              </a:lnSpc>
              <a:spcBef>
                <a:spcPts val="0"/>
              </a:spcBef>
            </a:pPr>
            <a:r>
              <a:rPr lang="en-US" sz="2000" dirty="0">
                <a:solidFill>
                  <a:schemeClr val="tx2"/>
                </a:solidFill>
              </a:rPr>
              <a:t>Measures are “blind” with respect to the underlying relationship between funding and cost factors (student needs, scale of operation and geographic variations in input prices).</a:t>
            </a:r>
          </a:p>
          <a:p>
            <a:pPr lvl="2">
              <a:lnSpc>
                <a:spcPct val="100000"/>
              </a:lnSpc>
              <a:spcBef>
                <a:spcPts val="0"/>
              </a:spcBef>
              <a:spcAft>
                <a:spcPts val="600"/>
              </a:spcAft>
            </a:pPr>
            <a:r>
              <a:rPr lang="en-US" sz="2000" dirty="0">
                <a:solidFill>
                  <a:schemeClr val="tx2"/>
                </a:solidFill>
              </a:rPr>
              <a:t>Unsurprisingly, measures are not consistent with one another.</a:t>
            </a:r>
          </a:p>
          <a:p>
            <a:pPr lvl="1">
              <a:lnSpc>
                <a:spcPct val="100000"/>
              </a:lnSpc>
              <a:spcBef>
                <a:spcPts val="0"/>
              </a:spcBef>
              <a:buFont typeface="Courier New" panose="02070309020205020404" pitchFamily="49" charset="0"/>
              <a:buChar char="o"/>
            </a:pPr>
            <a:r>
              <a:rPr lang="en-US" sz="2200" dirty="0">
                <a:solidFill>
                  <a:schemeClr val="tx2"/>
                </a:solidFill>
              </a:rPr>
              <a:t>Should agree on using more rigorous measures such as </a:t>
            </a:r>
            <a:r>
              <a:rPr lang="en-US" sz="2200" i="1" dirty="0">
                <a:solidFill>
                  <a:schemeClr val="tx2"/>
                </a:solidFill>
              </a:rPr>
              <a:t>implicit weights</a:t>
            </a:r>
            <a:r>
              <a:rPr lang="en-US" sz="2200" dirty="0">
                <a:solidFill>
                  <a:schemeClr val="tx2"/>
                </a:solidFill>
              </a:rPr>
              <a:t>.</a:t>
            </a:r>
          </a:p>
          <a:p>
            <a:pPr lvl="1">
              <a:lnSpc>
                <a:spcPct val="100000"/>
              </a:lnSpc>
              <a:spcBef>
                <a:spcPts val="0"/>
              </a:spcBef>
              <a:buFont typeface="Courier New" panose="02070309020205020404" pitchFamily="49" charset="0"/>
              <a:buChar char="o"/>
            </a:pPr>
            <a:r>
              <a:rPr lang="en-US" sz="2200" dirty="0">
                <a:solidFill>
                  <a:schemeClr val="tx2"/>
                </a:solidFill>
              </a:rPr>
              <a:t>Weights should necessarily control for common cost factors that often reflect underlying funding policies (adjustments for cost factors).</a:t>
            </a:r>
          </a:p>
          <a:p>
            <a:pPr lvl="1">
              <a:lnSpc>
                <a:spcPct val="100000"/>
              </a:lnSpc>
              <a:spcBef>
                <a:spcPts val="0"/>
              </a:spcBef>
              <a:buFont typeface="Courier New" panose="02070309020205020404" pitchFamily="49" charset="0"/>
              <a:buChar char="o"/>
            </a:pPr>
            <a:r>
              <a:rPr lang="en-US" sz="2200" dirty="0">
                <a:solidFill>
                  <a:schemeClr val="tx2"/>
                </a:solidFill>
              </a:rPr>
              <a:t>Avoid “slightly” conditional analysis where only one factor is controlled for.</a:t>
            </a:r>
          </a:p>
          <a:p>
            <a:pPr lvl="1">
              <a:lnSpc>
                <a:spcPct val="100000"/>
              </a:lnSpc>
              <a:spcBef>
                <a:spcPts val="0"/>
              </a:spcBef>
              <a:buFont typeface="Courier New" panose="02070309020205020404" pitchFamily="49" charset="0"/>
              <a:buChar char="o"/>
            </a:pPr>
            <a:r>
              <a:rPr lang="en-US" sz="2200" dirty="0">
                <a:solidFill>
                  <a:schemeClr val="tx2"/>
                </a:solidFill>
              </a:rPr>
              <a:t>Decompose how different pots of money vary according to cost factors by running analysis on overall, unrestricted and restricted funding/spending.</a:t>
            </a:r>
          </a:p>
          <a:p>
            <a:pPr lvl="2">
              <a:lnSpc>
                <a:spcPct val="100000"/>
              </a:lnSpc>
              <a:spcBef>
                <a:spcPts val="0"/>
              </a:spcBef>
              <a:buFont typeface="Courier New" panose="02070309020205020404" pitchFamily="49" charset="0"/>
              <a:buChar char="o"/>
            </a:pPr>
            <a:endParaRPr lang="en-US" sz="2200" dirty="0">
              <a:solidFill>
                <a:schemeClr val="tx2"/>
              </a:solidFill>
            </a:endParaRPr>
          </a:p>
          <a:p>
            <a:pPr marL="685800" lvl="2" indent="0">
              <a:lnSpc>
                <a:spcPct val="100000"/>
              </a:lnSpc>
              <a:spcBef>
                <a:spcPts val="0"/>
              </a:spcBef>
              <a:buNone/>
            </a:pPr>
            <a:endParaRPr lang="en-US" sz="2200" dirty="0">
              <a:solidFill>
                <a:schemeClr val="tx2"/>
              </a:solidFill>
            </a:endParaRPr>
          </a:p>
          <a:p>
            <a:pPr lvl="2">
              <a:lnSpc>
                <a:spcPct val="100000"/>
              </a:lnSpc>
              <a:spcBef>
                <a:spcPts val="0"/>
              </a:spcBef>
            </a:pPr>
            <a:endParaRPr lang="en-US" sz="2000" dirty="0">
              <a:solidFill>
                <a:schemeClr val="tx2"/>
              </a:solidFill>
            </a:endParaRPr>
          </a:p>
        </p:txBody>
      </p:sp>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a:bodyPr>
          <a:lstStyle/>
          <a:p>
            <a:r>
              <a:rPr lang="en-US" dirty="0"/>
              <a:t>Examples of How We Can Improve Research 3</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15</a:t>
            </a:fld>
            <a:endParaRPr lang="en-US" dirty="0"/>
          </a:p>
        </p:txBody>
      </p:sp>
    </p:spTree>
    <p:extLst>
      <p:ext uri="{BB962C8B-B14F-4D97-AF65-F5344CB8AC3E}">
        <p14:creationId xmlns:p14="http://schemas.microsoft.com/office/powerpoint/2010/main" val="17500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additive="base">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 calcmode="lin" valueType="num">
                                      <p:cBhvr additive="base">
                                        <p:cTn id="4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xEl>
                                              <p:pRg st="8" end="8"/>
                                            </p:txEl>
                                          </p:spTgt>
                                        </p:tgtEl>
                                        <p:attrNameLst>
                                          <p:attrName>style.visibility</p:attrName>
                                        </p:attrNameLst>
                                      </p:cBhvr>
                                      <p:to>
                                        <p:strVal val="visible"/>
                                      </p:to>
                                    </p:set>
                                    <p:anim calcmode="lin" valueType="num">
                                      <p:cBhvr additive="base">
                                        <p:cTn id="54"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a:bodyPr>
          <a:lstStyle/>
          <a:p>
            <a:r>
              <a:rPr lang="en-US" dirty="0"/>
              <a:t>Graphical Example of Implicit Weight Calculation</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16</a:t>
            </a:fld>
            <a:endParaRPr lang="en-US" dirty="0"/>
          </a:p>
        </p:txBody>
      </p:sp>
      <p:pic>
        <p:nvPicPr>
          <p:cNvPr id="6" name="Picture 5" descr="H:\share\PPSS TO 4 WSF\06_Data_Collect_Analyze\02_Analysis\WSF-Analysis\Stata\Output\implicit_weight_example_v2_pov.png">
            <a:extLst>
              <a:ext uri="{FF2B5EF4-FFF2-40B4-BE49-F238E27FC236}">
                <a16:creationId xmlns:a16="http://schemas.microsoft.com/office/drawing/2014/main" xmlns="" id="{DB1A98EF-F821-4ECB-BD86-FA035DDA6D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618" y="1319645"/>
            <a:ext cx="9004145" cy="5118225"/>
          </a:xfrm>
          <a:prstGeom prst="rect">
            <a:avLst/>
          </a:prstGeom>
          <a:noFill/>
          <a:ln>
            <a:noFill/>
          </a:ln>
        </p:spPr>
      </p:pic>
    </p:spTree>
    <p:extLst>
      <p:ext uri="{BB962C8B-B14F-4D97-AF65-F5344CB8AC3E}">
        <p14:creationId xmlns:p14="http://schemas.microsoft.com/office/powerpoint/2010/main" val="2623936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fontScale="90000"/>
          </a:bodyPr>
          <a:lstStyle/>
          <a:p>
            <a:r>
              <a:rPr lang="en-US" dirty="0"/>
              <a:t>Graphical Example of Slightly and Fully Conditional Implicit Weight Estimates for State of Maryland</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17</a:t>
            </a:fld>
            <a:endParaRPr lang="en-US" dirty="0"/>
          </a:p>
        </p:txBody>
      </p:sp>
      <p:pic>
        <p:nvPicPr>
          <p:cNvPr id="4" name="Picture 3">
            <a:extLst>
              <a:ext uri="{FF2B5EF4-FFF2-40B4-BE49-F238E27FC236}">
                <a16:creationId xmlns:a16="http://schemas.microsoft.com/office/drawing/2014/main" xmlns="" id="{EEA81715-3ABD-47F0-8F4C-52A96335A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405" y="996696"/>
            <a:ext cx="7898418" cy="5265085"/>
          </a:xfrm>
          <a:prstGeom prst="rect">
            <a:avLst/>
          </a:prstGeom>
        </p:spPr>
      </p:pic>
      <p:sp>
        <p:nvSpPr>
          <p:cNvPr id="3" name="Oval 2">
            <a:extLst>
              <a:ext uri="{FF2B5EF4-FFF2-40B4-BE49-F238E27FC236}">
                <a16:creationId xmlns:a16="http://schemas.microsoft.com/office/drawing/2014/main" xmlns="" id="{99D01616-715E-4E6C-9050-84041CF2D19B}"/>
              </a:ext>
            </a:extLst>
          </p:cNvPr>
          <p:cNvSpPr/>
          <p:nvPr/>
        </p:nvSpPr>
        <p:spPr>
          <a:xfrm>
            <a:off x="5807034" y="5521115"/>
            <a:ext cx="2042556" cy="680378"/>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179F5F82-62ED-4EBC-8888-8ED069615971}"/>
              </a:ext>
            </a:extLst>
          </p:cNvPr>
          <p:cNvSpPr txBox="1"/>
          <p:nvPr/>
        </p:nvSpPr>
        <p:spPr>
          <a:xfrm>
            <a:off x="9072748" y="1719308"/>
            <a:ext cx="843148" cy="369332"/>
          </a:xfrm>
          <a:prstGeom prst="rect">
            <a:avLst/>
          </a:prstGeom>
          <a:noFill/>
        </p:spPr>
        <p:txBody>
          <a:bodyPr wrap="square" rtlCol="0">
            <a:spAutoFit/>
          </a:bodyPr>
          <a:lstStyle/>
          <a:p>
            <a:r>
              <a:rPr lang="en-US" b="1" dirty="0">
                <a:solidFill>
                  <a:schemeClr val="accent4"/>
                </a:solidFill>
              </a:rPr>
              <a:t>26.3%</a:t>
            </a:r>
          </a:p>
        </p:txBody>
      </p:sp>
      <p:sp>
        <p:nvSpPr>
          <p:cNvPr id="8" name="TextBox 7">
            <a:extLst>
              <a:ext uri="{FF2B5EF4-FFF2-40B4-BE49-F238E27FC236}">
                <a16:creationId xmlns:a16="http://schemas.microsoft.com/office/drawing/2014/main" xmlns="" id="{DCFC012C-DAF1-4C9F-B98D-74F0926F58FB}"/>
              </a:ext>
            </a:extLst>
          </p:cNvPr>
          <p:cNvSpPr txBox="1"/>
          <p:nvPr/>
        </p:nvSpPr>
        <p:spPr>
          <a:xfrm>
            <a:off x="9072748" y="2441920"/>
            <a:ext cx="843148" cy="369332"/>
          </a:xfrm>
          <a:prstGeom prst="rect">
            <a:avLst/>
          </a:prstGeom>
          <a:noFill/>
        </p:spPr>
        <p:txBody>
          <a:bodyPr wrap="square" rtlCol="0">
            <a:spAutoFit/>
          </a:bodyPr>
          <a:lstStyle/>
          <a:p>
            <a:r>
              <a:rPr lang="en-US" b="1" dirty="0">
                <a:solidFill>
                  <a:schemeClr val="accent2">
                    <a:lumMod val="50000"/>
                  </a:schemeClr>
                </a:solidFill>
              </a:rPr>
              <a:t>11.9%</a:t>
            </a:r>
          </a:p>
        </p:txBody>
      </p:sp>
      <p:sp>
        <p:nvSpPr>
          <p:cNvPr id="9" name="Oval 8">
            <a:extLst>
              <a:ext uri="{FF2B5EF4-FFF2-40B4-BE49-F238E27FC236}">
                <a16:creationId xmlns:a16="http://schemas.microsoft.com/office/drawing/2014/main" xmlns="" id="{1D62D55F-1CD6-46D2-84DD-CF47AB3CE051}"/>
              </a:ext>
            </a:extLst>
          </p:cNvPr>
          <p:cNvSpPr/>
          <p:nvPr/>
        </p:nvSpPr>
        <p:spPr>
          <a:xfrm>
            <a:off x="3895105" y="5521115"/>
            <a:ext cx="1814947" cy="680378"/>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0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fontScale="90000"/>
          </a:bodyPr>
          <a:lstStyle/>
          <a:p>
            <a:r>
              <a:rPr lang="en-US" dirty="0"/>
              <a:t>Graphical Example of Slightly and Fully Conditional Implicit Weight Estimates for Baltimore City Public Schools</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18</a:t>
            </a:fld>
            <a:endParaRPr lang="en-US" dirty="0"/>
          </a:p>
        </p:txBody>
      </p:sp>
      <p:pic>
        <p:nvPicPr>
          <p:cNvPr id="6" name="Picture 5">
            <a:extLst>
              <a:ext uri="{FF2B5EF4-FFF2-40B4-BE49-F238E27FC236}">
                <a16:creationId xmlns:a16="http://schemas.microsoft.com/office/drawing/2014/main" xmlns="" id="{373D076F-8B7F-4E9B-A408-22F2EEF5A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196" y="1077011"/>
            <a:ext cx="7898418" cy="5265085"/>
          </a:xfrm>
          <a:prstGeom prst="rect">
            <a:avLst/>
          </a:prstGeom>
        </p:spPr>
      </p:pic>
      <p:sp>
        <p:nvSpPr>
          <p:cNvPr id="7" name="Oval 6">
            <a:extLst>
              <a:ext uri="{FF2B5EF4-FFF2-40B4-BE49-F238E27FC236}">
                <a16:creationId xmlns:a16="http://schemas.microsoft.com/office/drawing/2014/main" xmlns="" id="{4FA04DBF-1292-4966-AAFB-47D7DAB477F9}"/>
              </a:ext>
            </a:extLst>
          </p:cNvPr>
          <p:cNvSpPr/>
          <p:nvPr/>
        </p:nvSpPr>
        <p:spPr>
          <a:xfrm>
            <a:off x="5640784" y="5604240"/>
            <a:ext cx="2042556" cy="680378"/>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7E7C54EE-C5D1-47CF-BC44-81FBD9B93603}"/>
              </a:ext>
            </a:extLst>
          </p:cNvPr>
          <p:cNvSpPr txBox="1"/>
          <p:nvPr/>
        </p:nvSpPr>
        <p:spPr>
          <a:xfrm>
            <a:off x="9072748" y="1719308"/>
            <a:ext cx="843148" cy="369332"/>
          </a:xfrm>
          <a:prstGeom prst="rect">
            <a:avLst/>
          </a:prstGeom>
          <a:noFill/>
        </p:spPr>
        <p:txBody>
          <a:bodyPr wrap="square" rtlCol="0">
            <a:spAutoFit/>
          </a:bodyPr>
          <a:lstStyle/>
          <a:p>
            <a:r>
              <a:rPr lang="en-US" b="1" dirty="0">
                <a:solidFill>
                  <a:schemeClr val="accent4"/>
                </a:solidFill>
              </a:rPr>
              <a:t>20.1%</a:t>
            </a:r>
          </a:p>
        </p:txBody>
      </p:sp>
      <p:sp>
        <p:nvSpPr>
          <p:cNvPr id="9" name="TextBox 8">
            <a:extLst>
              <a:ext uri="{FF2B5EF4-FFF2-40B4-BE49-F238E27FC236}">
                <a16:creationId xmlns:a16="http://schemas.microsoft.com/office/drawing/2014/main" xmlns="" id="{321E4D22-C1C4-4594-9485-67DB02BDBF4A}"/>
              </a:ext>
            </a:extLst>
          </p:cNvPr>
          <p:cNvSpPr txBox="1"/>
          <p:nvPr/>
        </p:nvSpPr>
        <p:spPr>
          <a:xfrm>
            <a:off x="9072748" y="2441920"/>
            <a:ext cx="843148" cy="369332"/>
          </a:xfrm>
          <a:prstGeom prst="rect">
            <a:avLst/>
          </a:prstGeom>
          <a:noFill/>
        </p:spPr>
        <p:txBody>
          <a:bodyPr wrap="square" rtlCol="0">
            <a:spAutoFit/>
          </a:bodyPr>
          <a:lstStyle/>
          <a:p>
            <a:r>
              <a:rPr lang="en-US" b="1" dirty="0">
                <a:solidFill>
                  <a:schemeClr val="accent2">
                    <a:lumMod val="50000"/>
                  </a:schemeClr>
                </a:solidFill>
              </a:rPr>
              <a:t>1.7%</a:t>
            </a:r>
          </a:p>
        </p:txBody>
      </p:sp>
      <p:sp>
        <p:nvSpPr>
          <p:cNvPr id="10" name="Oval 9">
            <a:extLst>
              <a:ext uri="{FF2B5EF4-FFF2-40B4-BE49-F238E27FC236}">
                <a16:creationId xmlns:a16="http://schemas.microsoft.com/office/drawing/2014/main" xmlns="" id="{F1030165-0C74-4D40-AA76-FD5A4BF00AC3}"/>
              </a:ext>
            </a:extLst>
          </p:cNvPr>
          <p:cNvSpPr/>
          <p:nvPr/>
        </p:nvSpPr>
        <p:spPr>
          <a:xfrm>
            <a:off x="3776354" y="5583064"/>
            <a:ext cx="1814947" cy="680378"/>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9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CC1764C-3BFA-4516-B66B-F0C5CC9224BE}"/>
              </a:ext>
            </a:extLst>
          </p:cNvPr>
          <p:cNvSpPr>
            <a:spLocks noGrp="1"/>
          </p:cNvSpPr>
          <p:nvPr>
            <p:ph type="title"/>
          </p:nvPr>
        </p:nvSpPr>
        <p:spPr>
          <a:xfrm>
            <a:off x="2441863" y="2423159"/>
            <a:ext cx="4520045" cy="1005841"/>
          </a:xfrm>
        </p:spPr>
        <p:txBody>
          <a:bodyPr>
            <a:noAutofit/>
          </a:bodyPr>
          <a:lstStyle/>
          <a:p>
            <a:r>
              <a:rPr lang="en-US" sz="1800" dirty="0"/>
              <a:t>Jesse Levin</a:t>
            </a:r>
            <a:br>
              <a:rPr lang="en-US" sz="1800" dirty="0"/>
            </a:br>
            <a:r>
              <a:rPr lang="en-US" sz="1800" dirty="0"/>
              <a:t>Principal Research economist </a:t>
            </a:r>
            <a:br>
              <a:rPr lang="en-US" sz="1800" dirty="0"/>
            </a:br>
            <a:r>
              <a:rPr lang="en-US" sz="1800" dirty="0"/>
              <a:t/>
            </a:r>
            <a:br>
              <a:rPr lang="en-US" sz="1800" dirty="0"/>
            </a:br>
            <a:r>
              <a:rPr lang="en-US" sz="1800" dirty="0"/>
              <a:t>jlevin@air.org</a:t>
            </a:r>
          </a:p>
        </p:txBody>
      </p:sp>
      <p:sp>
        <p:nvSpPr>
          <p:cNvPr id="4" name="Slide Number Placeholder 3">
            <a:extLst>
              <a:ext uri="{FF2B5EF4-FFF2-40B4-BE49-F238E27FC236}">
                <a16:creationId xmlns:a16="http://schemas.microsoft.com/office/drawing/2014/main" xmlns="" id="{76A70D6A-5AA1-4434-8BE8-ACEA15301274}"/>
              </a:ext>
            </a:extLst>
          </p:cNvPr>
          <p:cNvSpPr>
            <a:spLocks noGrp="1"/>
          </p:cNvSpPr>
          <p:nvPr>
            <p:ph type="sldNum" sz="quarter" idx="4294967295"/>
          </p:nvPr>
        </p:nvSpPr>
        <p:spPr>
          <a:xfrm>
            <a:off x="12039600" y="6594475"/>
            <a:ext cx="152400" cy="153988"/>
          </a:xfrm>
        </p:spPr>
        <p:txBody>
          <a:bodyPr/>
          <a:lstStyle/>
          <a:p>
            <a:fld id="{99A20822-4A49-4D36-86E3-300BA48D3F00}" type="slidenum">
              <a:rPr lang="en-US" smtClean="0"/>
              <a:pPr/>
              <a:t>19</a:t>
            </a:fld>
            <a:endParaRPr lang="en-US" dirty="0"/>
          </a:p>
        </p:txBody>
      </p:sp>
      <p:sp>
        <p:nvSpPr>
          <p:cNvPr id="2" name="TextBox 1">
            <a:extLst>
              <a:ext uri="{FF2B5EF4-FFF2-40B4-BE49-F238E27FC236}">
                <a16:creationId xmlns:a16="http://schemas.microsoft.com/office/drawing/2014/main" xmlns="" id="{5D5A6130-3D6B-4018-B4A1-05696BD66505}"/>
              </a:ext>
            </a:extLst>
          </p:cNvPr>
          <p:cNvSpPr txBox="1"/>
          <p:nvPr/>
        </p:nvSpPr>
        <p:spPr>
          <a:xfrm>
            <a:off x="348528" y="6563747"/>
            <a:ext cx="3153208" cy="215444"/>
          </a:xfrm>
          <a:prstGeom prst="rect">
            <a:avLst/>
          </a:prstGeom>
          <a:solidFill>
            <a:srgbClr val="0069B0"/>
          </a:solidFill>
        </p:spPr>
        <p:txBody>
          <a:bodyPr wrap="square" rtlCol="0">
            <a:spAutoFit/>
          </a:bodyPr>
          <a:lstStyle/>
          <a:p>
            <a:r>
              <a:rPr lang="en-US" sz="800" dirty="0">
                <a:solidFill>
                  <a:schemeClr val="bg1"/>
                </a:solidFill>
              </a:rPr>
              <a:t>Copyright © 2019 American Institutes for Research. All rights reserved.</a:t>
            </a:r>
          </a:p>
        </p:txBody>
      </p:sp>
    </p:spTree>
    <p:extLst>
      <p:ext uri="{BB962C8B-B14F-4D97-AF65-F5344CB8AC3E}">
        <p14:creationId xmlns:p14="http://schemas.microsoft.com/office/powerpoint/2010/main" val="83944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D9DFFE7-0306-4EC8-961C-3B6228061B2C}"/>
              </a:ext>
            </a:extLst>
          </p:cNvPr>
          <p:cNvSpPr>
            <a:spLocks noGrp="1"/>
          </p:cNvSpPr>
          <p:nvPr>
            <p:ph type="sldNum" sz="quarter" idx="12"/>
          </p:nvPr>
        </p:nvSpPr>
        <p:spPr/>
        <p:txBody>
          <a:bodyPr/>
          <a:lstStyle/>
          <a:p>
            <a:fld id="{99A20822-4A49-4D36-86E3-300BA48D3F00}" type="slidenum">
              <a:rPr lang="en-US" smtClean="0"/>
              <a:pPr/>
              <a:t>2</a:t>
            </a:fld>
            <a:endParaRPr lang="en-US" dirty="0"/>
          </a:p>
        </p:txBody>
      </p:sp>
      <p:sp>
        <p:nvSpPr>
          <p:cNvPr id="6" name="Title 5">
            <a:extLst>
              <a:ext uri="{FF2B5EF4-FFF2-40B4-BE49-F238E27FC236}">
                <a16:creationId xmlns:a16="http://schemas.microsoft.com/office/drawing/2014/main" xmlns="" id="{3D84A62D-DB17-48D8-8A70-2B5270EE0667}"/>
              </a:ext>
            </a:extLst>
          </p:cNvPr>
          <p:cNvSpPr>
            <a:spLocks noGrp="1"/>
          </p:cNvSpPr>
          <p:nvPr>
            <p:ph type="title"/>
          </p:nvPr>
        </p:nvSpPr>
        <p:spPr/>
        <p:txBody>
          <a:bodyPr/>
          <a:lstStyle/>
          <a:p>
            <a:r>
              <a:rPr lang="en-US" dirty="0"/>
              <a:t>Introduction and Motivation</a:t>
            </a:r>
          </a:p>
        </p:txBody>
      </p:sp>
      <p:sp>
        <p:nvSpPr>
          <p:cNvPr id="7" name="Text Placeholder 6">
            <a:extLst>
              <a:ext uri="{FF2B5EF4-FFF2-40B4-BE49-F238E27FC236}">
                <a16:creationId xmlns:a16="http://schemas.microsoft.com/office/drawing/2014/main" xmlns="" id="{156A8F55-8F01-4A8B-B462-92E09F6EDC0D}"/>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01877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p:txBody>
          <a:bodyPr/>
          <a:lstStyle/>
          <a:p>
            <a:r>
              <a:rPr lang="en-US" dirty="0"/>
              <a:t>Meet the Presenter</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3</a:t>
            </a:fld>
            <a:endParaRPr lang="en-US" dirty="0"/>
          </a:p>
        </p:txBody>
      </p:sp>
      <p:grpSp>
        <p:nvGrpSpPr>
          <p:cNvPr id="4" name="Group 3">
            <a:extLst>
              <a:ext uri="{FF2B5EF4-FFF2-40B4-BE49-F238E27FC236}">
                <a16:creationId xmlns:a16="http://schemas.microsoft.com/office/drawing/2014/main" xmlns="" id="{1F32E20D-2D66-42AB-BB7E-477E1B09A3B8}"/>
              </a:ext>
            </a:extLst>
          </p:cNvPr>
          <p:cNvGrpSpPr/>
          <p:nvPr/>
        </p:nvGrpSpPr>
        <p:grpSpPr>
          <a:xfrm>
            <a:off x="4214552" y="1997419"/>
            <a:ext cx="3823855" cy="2863161"/>
            <a:chOff x="1898073" y="1765743"/>
            <a:chExt cx="3823855" cy="2863161"/>
          </a:xfrm>
        </p:grpSpPr>
        <p:pic>
          <p:nvPicPr>
            <p:cNvPr id="8" name="Picture Placeholder 2">
              <a:extLst>
                <a:ext uri="{FF2B5EF4-FFF2-40B4-BE49-F238E27FC236}">
                  <a16:creationId xmlns:a16="http://schemas.microsoft.com/office/drawing/2014/main" xmlns="" id="{104CB2B1-90DE-4DE9-AC51-AE6F97C01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117" y="1765743"/>
              <a:ext cx="1765167" cy="1765167"/>
            </a:xfrm>
            <a:prstGeom prst="ellipse">
              <a:avLst/>
            </a:prstGeom>
          </p:spPr>
        </p:pic>
        <p:grpSp>
          <p:nvGrpSpPr>
            <p:cNvPr id="3" name="Group 2">
              <a:extLst>
                <a:ext uri="{FF2B5EF4-FFF2-40B4-BE49-F238E27FC236}">
                  <a16:creationId xmlns:a16="http://schemas.microsoft.com/office/drawing/2014/main" xmlns="" id="{73197DC2-1E50-4EC3-9E22-037D0DF2A06E}"/>
                </a:ext>
              </a:extLst>
            </p:cNvPr>
            <p:cNvGrpSpPr/>
            <p:nvPr/>
          </p:nvGrpSpPr>
          <p:grpSpPr>
            <a:xfrm>
              <a:off x="1898073" y="3653215"/>
              <a:ext cx="3823855" cy="975689"/>
              <a:chOff x="4184073" y="3691315"/>
              <a:chExt cx="3823855" cy="975689"/>
            </a:xfrm>
          </p:grpSpPr>
          <p:sp>
            <p:nvSpPr>
              <p:cNvPr id="9" name="Text Placeholder 22">
                <a:extLst>
                  <a:ext uri="{FF2B5EF4-FFF2-40B4-BE49-F238E27FC236}">
                    <a16:creationId xmlns:a16="http://schemas.microsoft.com/office/drawing/2014/main" xmlns="" id="{61CCC8DD-8A98-4930-9F22-710DF387EB81}"/>
                  </a:ext>
                </a:extLst>
              </p:cNvPr>
              <p:cNvSpPr txBox="1">
                <a:spLocks/>
              </p:cNvSpPr>
              <p:nvPr/>
            </p:nvSpPr>
            <p:spPr>
              <a:xfrm>
                <a:off x="5095157" y="3691315"/>
                <a:ext cx="2001685" cy="369887"/>
              </a:xfrm>
              <a:prstGeom prst="rect">
                <a:avLst/>
              </a:prstGeom>
            </p:spPr>
            <p:txBody>
              <a:bodyPr>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4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t>Jesse Levin, Ph.D.</a:t>
                </a:r>
              </a:p>
              <a:p>
                <a:pPr algn="ctr"/>
                <a:endParaRPr lang="en-US" sz="1600" dirty="0"/>
              </a:p>
            </p:txBody>
          </p:sp>
          <p:sp>
            <p:nvSpPr>
              <p:cNvPr id="11" name="Text Placeholder 17">
                <a:extLst>
                  <a:ext uri="{FF2B5EF4-FFF2-40B4-BE49-F238E27FC236}">
                    <a16:creationId xmlns:a16="http://schemas.microsoft.com/office/drawing/2014/main" xmlns="" id="{D5F28097-AAAE-4757-9B4B-30C597782D28}"/>
                  </a:ext>
                </a:extLst>
              </p:cNvPr>
              <p:cNvSpPr txBox="1">
                <a:spLocks/>
              </p:cNvSpPr>
              <p:nvPr/>
            </p:nvSpPr>
            <p:spPr>
              <a:xfrm>
                <a:off x="4184073" y="4299957"/>
                <a:ext cx="3823855" cy="367047"/>
              </a:xfrm>
              <a:prstGeom prst="rect">
                <a:avLst/>
              </a:prstGeom>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4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t>Principal Research Economist</a:t>
                </a:r>
              </a:p>
              <a:p>
                <a:pPr algn="ctr"/>
                <a:endParaRPr lang="en-US" sz="1600" dirty="0"/>
              </a:p>
            </p:txBody>
          </p:sp>
          <p:cxnSp>
            <p:nvCxnSpPr>
              <p:cNvPr id="12" name="Straight Connector 11">
                <a:extLst>
                  <a:ext uri="{FF2B5EF4-FFF2-40B4-BE49-F238E27FC236}">
                    <a16:creationId xmlns:a16="http://schemas.microsoft.com/office/drawing/2014/main" xmlns="" id="{E1C8CB24-2F7D-4980-9084-43E3F897A32C}"/>
                  </a:ext>
                </a:extLst>
              </p:cNvPr>
              <p:cNvCxnSpPr/>
              <p:nvPr/>
            </p:nvCxnSpPr>
            <p:spPr bwMode="auto">
              <a:xfrm flipH="1">
                <a:off x="5645223" y="4209027"/>
                <a:ext cx="883312" cy="0"/>
              </a:xfrm>
              <a:prstGeom prst="line">
                <a:avLst/>
              </a:prstGeom>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270578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674781"/>
          </a:xfrm>
        </p:spPr>
        <p:txBody>
          <a:bodyPr/>
          <a:lstStyle/>
          <a:p>
            <a:r>
              <a:rPr lang="en-US" dirty="0"/>
              <a:t>Some Questions of Interest</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4</a:t>
            </a:fld>
            <a:endParaRPr lang="en-US" dirty="0"/>
          </a:p>
        </p:txBody>
      </p:sp>
      <p:sp>
        <p:nvSpPr>
          <p:cNvPr id="10" name="Content Placeholder 2">
            <a:extLst>
              <a:ext uri="{FF2B5EF4-FFF2-40B4-BE49-F238E27FC236}">
                <a16:creationId xmlns:a16="http://schemas.microsoft.com/office/drawing/2014/main" xmlns="" id="{19EBA390-B606-4751-9914-2AC37AD9C79D}"/>
              </a:ext>
            </a:extLst>
          </p:cNvPr>
          <p:cNvSpPr txBox="1">
            <a:spLocks/>
          </p:cNvSpPr>
          <p:nvPr/>
        </p:nvSpPr>
        <p:spPr>
          <a:xfrm>
            <a:off x="457199" y="674782"/>
            <a:ext cx="5949101" cy="5735644"/>
          </a:xfrm>
          <a:prstGeom prst="rect">
            <a:avLst/>
          </a:prstGeom>
        </p:spPr>
        <p:txBody>
          <a:bodyPr>
            <a:normAutofit fontScale="92500"/>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4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buFont typeface="Calibri" panose="020F0502020204030204" pitchFamily="34" charset="0"/>
              <a:buChar char="●"/>
            </a:pPr>
            <a:r>
              <a:rPr lang="en-US" dirty="0">
                <a:solidFill>
                  <a:schemeClr val="tx2"/>
                </a:solidFill>
              </a:rPr>
              <a:t>What are the levels of education funding and spending in aggregate?</a:t>
            </a:r>
          </a:p>
          <a:p>
            <a:pPr>
              <a:lnSpc>
                <a:spcPct val="100000"/>
              </a:lnSpc>
              <a:spcBef>
                <a:spcPts val="0"/>
              </a:spcBef>
              <a:buFont typeface="Calibri" panose="020F0502020204030204" pitchFamily="34" charset="0"/>
              <a:buChar char="●"/>
            </a:pPr>
            <a:r>
              <a:rPr lang="en-US" dirty="0">
                <a:solidFill>
                  <a:schemeClr val="tx2"/>
                </a:solidFill>
              </a:rPr>
              <a:t>How does funding and spending vary across:</a:t>
            </a:r>
          </a:p>
          <a:p>
            <a:pPr lvl="1">
              <a:lnSpc>
                <a:spcPct val="100000"/>
              </a:lnSpc>
              <a:spcBef>
                <a:spcPts val="0"/>
              </a:spcBef>
              <a:buFont typeface="Courier New" panose="02070309020205020404" pitchFamily="49" charset="0"/>
              <a:buChar char="o"/>
            </a:pPr>
            <a:r>
              <a:rPr lang="en-US" sz="2200" dirty="0">
                <a:solidFill>
                  <a:schemeClr val="tx2"/>
                </a:solidFill>
              </a:rPr>
              <a:t>Schools and districts</a:t>
            </a:r>
          </a:p>
          <a:p>
            <a:pPr lvl="1">
              <a:lnSpc>
                <a:spcPct val="100000"/>
              </a:lnSpc>
              <a:spcBef>
                <a:spcPts val="0"/>
              </a:spcBef>
              <a:buFont typeface="Courier New" panose="02070309020205020404" pitchFamily="49" charset="0"/>
              <a:buChar char="o"/>
            </a:pPr>
            <a:r>
              <a:rPr lang="en-US" sz="2200" dirty="0">
                <a:solidFill>
                  <a:schemeClr val="tx2"/>
                </a:solidFill>
              </a:rPr>
              <a:t>Grade levels</a:t>
            </a:r>
          </a:p>
          <a:p>
            <a:pPr lvl="1">
              <a:lnSpc>
                <a:spcPct val="100000"/>
              </a:lnSpc>
              <a:spcBef>
                <a:spcPts val="0"/>
              </a:spcBef>
              <a:spcAft>
                <a:spcPts val="600"/>
              </a:spcAft>
              <a:buFont typeface="Courier New" panose="02070309020205020404" pitchFamily="49" charset="0"/>
              <a:buChar char="o"/>
            </a:pPr>
            <a:r>
              <a:rPr lang="en-US" sz="2200" dirty="0">
                <a:solidFill>
                  <a:schemeClr val="tx2"/>
                </a:solidFill>
              </a:rPr>
              <a:t>Categories of student needs</a:t>
            </a:r>
          </a:p>
          <a:p>
            <a:pPr>
              <a:lnSpc>
                <a:spcPct val="100000"/>
              </a:lnSpc>
              <a:spcBef>
                <a:spcPts val="0"/>
              </a:spcBef>
              <a:buFont typeface="Calibri" panose="020F0502020204030204" pitchFamily="34" charset="0"/>
              <a:buChar char="●"/>
            </a:pPr>
            <a:r>
              <a:rPr lang="en-US" dirty="0">
                <a:solidFill>
                  <a:schemeClr val="tx2"/>
                </a:solidFill>
              </a:rPr>
              <a:t>How are educational dollars being spent and what are we getting for our money:</a:t>
            </a:r>
          </a:p>
          <a:p>
            <a:pPr lvl="1">
              <a:lnSpc>
                <a:spcPct val="100000"/>
              </a:lnSpc>
              <a:spcBef>
                <a:spcPts val="0"/>
              </a:spcBef>
              <a:buFont typeface="Courier New" panose="02070309020205020404" pitchFamily="49" charset="0"/>
              <a:buChar char="o"/>
            </a:pPr>
            <a:r>
              <a:rPr lang="en-US" sz="2200" dirty="0">
                <a:solidFill>
                  <a:schemeClr val="tx2"/>
                </a:solidFill>
              </a:rPr>
              <a:t>Cost-effectiveness</a:t>
            </a:r>
          </a:p>
          <a:p>
            <a:pPr lvl="1">
              <a:lnSpc>
                <a:spcPct val="100000"/>
              </a:lnSpc>
              <a:spcBef>
                <a:spcPts val="0"/>
              </a:spcBef>
              <a:spcAft>
                <a:spcPts val="600"/>
              </a:spcAft>
              <a:buFont typeface="Courier New" panose="02070309020205020404" pitchFamily="49" charset="0"/>
              <a:buChar char="o"/>
            </a:pPr>
            <a:r>
              <a:rPr lang="en-US" sz="2200" dirty="0">
                <a:solidFill>
                  <a:schemeClr val="tx2"/>
                </a:solidFill>
              </a:rPr>
              <a:t>Benefit-cost</a:t>
            </a:r>
          </a:p>
          <a:p>
            <a:pPr>
              <a:lnSpc>
                <a:spcPct val="100000"/>
              </a:lnSpc>
              <a:spcBef>
                <a:spcPts val="0"/>
              </a:spcBef>
              <a:spcAft>
                <a:spcPts val="600"/>
              </a:spcAft>
              <a:buFont typeface="Calibri" panose="020F0502020204030204" pitchFamily="34" charset="0"/>
              <a:buChar char="●"/>
            </a:pPr>
            <a:r>
              <a:rPr lang="en-US" dirty="0">
                <a:solidFill>
                  <a:schemeClr val="tx2"/>
                </a:solidFill>
              </a:rPr>
              <a:t>How much should we be dedicating to public education?</a:t>
            </a:r>
          </a:p>
          <a:p>
            <a:pPr>
              <a:lnSpc>
                <a:spcPct val="100000"/>
              </a:lnSpc>
              <a:spcBef>
                <a:spcPts val="0"/>
              </a:spcBef>
              <a:spcAft>
                <a:spcPts val="600"/>
              </a:spcAft>
              <a:buFont typeface="Calibri" panose="020F0502020204030204" pitchFamily="34" charset="0"/>
              <a:buChar char="●"/>
            </a:pPr>
            <a:r>
              <a:rPr lang="en-US" dirty="0">
                <a:solidFill>
                  <a:schemeClr val="tx2"/>
                </a:solidFill>
              </a:rPr>
              <a:t>How should educational funding be distributed and spent?</a:t>
            </a:r>
          </a:p>
          <a:p>
            <a:pPr>
              <a:lnSpc>
                <a:spcPct val="100000"/>
              </a:lnSpc>
              <a:spcBef>
                <a:spcPts val="0"/>
              </a:spcBef>
              <a:buFont typeface="Calibri" panose="020F0502020204030204" pitchFamily="34" charset="0"/>
              <a:buChar char="●"/>
            </a:pPr>
            <a:r>
              <a:rPr lang="en-US" dirty="0">
                <a:solidFill>
                  <a:schemeClr val="tx2"/>
                </a:solidFill>
              </a:rPr>
              <a:t>These questions invariably involve thinking about </a:t>
            </a:r>
            <a:r>
              <a:rPr lang="en-US" b="1" i="1" dirty="0">
                <a:solidFill>
                  <a:schemeClr val="tx2"/>
                </a:solidFill>
              </a:rPr>
              <a:t>efficiency</a:t>
            </a:r>
            <a:r>
              <a:rPr lang="en-US" dirty="0">
                <a:solidFill>
                  <a:schemeClr val="tx2"/>
                </a:solidFill>
              </a:rPr>
              <a:t> and </a:t>
            </a:r>
            <a:r>
              <a:rPr lang="en-US" b="1" i="1" dirty="0">
                <a:solidFill>
                  <a:schemeClr val="tx2"/>
                </a:solidFill>
              </a:rPr>
              <a:t>equity</a:t>
            </a:r>
            <a:r>
              <a:rPr lang="en-US" dirty="0">
                <a:solidFill>
                  <a:schemeClr val="tx2"/>
                </a:solidFill>
              </a:rPr>
              <a:t>.</a:t>
            </a:r>
          </a:p>
        </p:txBody>
      </p:sp>
      <p:grpSp>
        <p:nvGrpSpPr>
          <p:cNvPr id="4" name="Group 3">
            <a:extLst>
              <a:ext uri="{FF2B5EF4-FFF2-40B4-BE49-F238E27FC236}">
                <a16:creationId xmlns:a16="http://schemas.microsoft.com/office/drawing/2014/main" xmlns="" id="{5DA80F02-48ED-402C-8702-F107581EAED9}"/>
              </a:ext>
            </a:extLst>
          </p:cNvPr>
          <p:cNvGrpSpPr/>
          <p:nvPr/>
        </p:nvGrpSpPr>
        <p:grpSpPr>
          <a:xfrm>
            <a:off x="6489434" y="731520"/>
            <a:ext cx="5306326" cy="5190024"/>
            <a:chOff x="5659655" y="0"/>
            <a:chExt cx="5306326" cy="5190024"/>
          </a:xfrm>
        </p:grpSpPr>
        <p:grpSp>
          <p:nvGrpSpPr>
            <p:cNvPr id="3" name="Group 2">
              <a:extLst>
                <a:ext uri="{FF2B5EF4-FFF2-40B4-BE49-F238E27FC236}">
                  <a16:creationId xmlns:a16="http://schemas.microsoft.com/office/drawing/2014/main" xmlns="" id="{1545A9E3-D450-4231-ADAB-4A20EFE7105A}"/>
                </a:ext>
              </a:extLst>
            </p:cNvPr>
            <p:cNvGrpSpPr/>
            <p:nvPr/>
          </p:nvGrpSpPr>
          <p:grpSpPr>
            <a:xfrm>
              <a:off x="5659655" y="0"/>
              <a:ext cx="5114635" cy="3429000"/>
              <a:chOff x="5277853" y="-269507"/>
              <a:chExt cx="3779520" cy="2834640"/>
            </a:xfrm>
          </p:grpSpPr>
          <p:pic>
            <p:nvPicPr>
              <p:cNvPr id="1028" name="Picture 4" descr="Image result for icon thought cloud">
                <a:extLst>
                  <a:ext uri="{FF2B5EF4-FFF2-40B4-BE49-F238E27FC236}">
                    <a16:creationId xmlns:a16="http://schemas.microsoft.com/office/drawing/2014/main" xmlns="" id="{E4FA99A4-18F7-45DD-953D-00BD78A6C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853" y="-269507"/>
                <a:ext cx="377952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icon spending">
                <a:extLst>
                  <a:ext uri="{FF2B5EF4-FFF2-40B4-BE49-F238E27FC236}">
                    <a16:creationId xmlns:a16="http://schemas.microsoft.com/office/drawing/2014/main" xmlns="" id="{32F9D8FF-E6BE-4D6E-98DD-82D127CF93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562" y="774125"/>
                <a:ext cx="748820" cy="74881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Image result for icon the thinker">
              <a:extLst>
                <a:ext uri="{FF2B5EF4-FFF2-40B4-BE49-F238E27FC236}">
                  <a16:creationId xmlns:a16="http://schemas.microsoft.com/office/drawing/2014/main" xmlns="" id="{80316340-2C2E-4F17-A42C-35AB7CD9F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0981" y="328502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con education">
              <a:extLst>
                <a:ext uri="{FF2B5EF4-FFF2-40B4-BE49-F238E27FC236}">
                  <a16:creationId xmlns:a16="http://schemas.microsoft.com/office/drawing/2014/main" xmlns="" id="{DC20CCA6-5F5D-4EB0-A83C-124D58C9B7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8622" y="741204"/>
              <a:ext cx="515713" cy="5157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con education">
              <a:extLst>
                <a:ext uri="{FF2B5EF4-FFF2-40B4-BE49-F238E27FC236}">
                  <a16:creationId xmlns:a16="http://schemas.microsoft.com/office/drawing/2014/main" xmlns="" id="{970291CD-B61E-40D3-8D71-CF4098E547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8599" y="776953"/>
              <a:ext cx="515714" cy="5157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con education">
              <a:extLst>
                <a:ext uri="{FF2B5EF4-FFF2-40B4-BE49-F238E27FC236}">
                  <a16:creationId xmlns:a16="http://schemas.microsoft.com/office/drawing/2014/main" xmlns="" id="{C0E4AC78-A07B-4C82-B4B6-7A14FD882D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3161" y="1984502"/>
              <a:ext cx="539015" cy="5390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icon education">
              <a:extLst>
                <a:ext uri="{FF2B5EF4-FFF2-40B4-BE49-F238E27FC236}">
                  <a16:creationId xmlns:a16="http://schemas.microsoft.com/office/drawing/2014/main" xmlns="" id="{AFC68DA3-315F-4511-A22D-C12338EB8B9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28" t="14835" r="11403" b="11771"/>
            <a:stretch/>
          </p:blipFill>
          <p:spPr bwMode="auto">
            <a:xfrm>
              <a:off x="7904683" y="604554"/>
              <a:ext cx="722986" cy="6426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icon education">
              <a:extLst>
                <a:ext uri="{FF2B5EF4-FFF2-40B4-BE49-F238E27FC236}">
                  <a16:creationId xmlns:a16="http://schemas.microsoft.com/office/drawing/2014/main" xmlns="" id="{164B5D4F-70B3-47BF-ABF2-FC048052681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0165" y="1439278"/>
              <a:ext cx="515713" cy="5157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icon school bus">
              <a:extLst>
                <a:ext uri="{FF2B5EF4-FFF2-40B4-BE49-F238E27FC236}">
                  <a16:creationId xmlns:a16="http://schemas.microsoft.com/office/drawing/2014/main" xmlns="" id="{064A6F57-2340-4CE1-ACFE-6EF9EB8F10D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61504" y="2165567"/>
              <a:ext cx="828524" cy="82852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icon school supplies">
              <a:extLst>
                <a:ext uri="{FF2B5EF4-FFF2-40B4-BE49-F238E27FC236}">
                  <a16:creationId xmlns:a16="http://schemas.microsoft.com/office/drawing/2014/main" xmlns="" id="{CAAE6964-516B-4A37-9D7E-F72386E1AB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48092" y="2061743"/>
              <a:ext cx="630279" cy="63027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icon student">
              <a:extLst>
                <a:ext uri="{FF2B5EF4-FFF2-40B4-BE49-F238E27FC236}">
                  <a16:creationId xmlns:a16="http://schemas.microsoft.com/office/drawing/2014/main" xmlns="" id="{C459B11C-2488-4963-A11E-A4D1B9A6C19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13105" y="1349406"/>
              <a:ext cx="619846" cy="6198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58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anim calcmode="lin" valueType="num">
                                      <p:cBhvr additive="base">
                                        <p:cTn id="5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 calcmode="lin" valueType="num">
                                      <p:cBhvr additive="base">
                                        <p:cTn id="5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FFF876CC-18F2-4114-ACA1-CB6FB40ED00B}"/>
              </a:ext>
            </a:extLst>
          </p:cNvPr>
          <p:cNvSpPr>
            <a:spLocks noGrp="1"/>
          </p:cNvSpPr>
          <p:nvPr>
            <p:ph sz="quarter" idx="15"/>
          </p:nvPr>
        </p:nvSpPr>
        <p:spPr>
          <a:xfrm>
            <a:off x="457200" y="996696"/>
            <a:ext cx="11338560" cy="5430230"/>
          </a:xfrm>
        </p:spPr>
        <p:txBody>
          <a:bodyPr>
            <a:normAutofit/>
          </a:bodyPr>
          <a:lstStyle/>
          <a:p>
            <a:pPr>
              <a:lnSpc>
                <a:spcPct val="100000"/>
              </a:lnSpc>
              <a:spcBef>
                <a:spcPts val="0"/>
              </a:spcBef>
              <a:spcAft>
                <a:spcPts val="600"/>
              </a:spcAft>
              <a:buFont typeface="Calibri" panose="020F0502020204030204" pitchFamily="34" charset="0"/>
              <a:buChar char="●"/>
            </a:pPr>
            <a:r>
              <a:rPr lang="en-US" sz="2800" dirty="0">
                <a:solidFill>
                  <a:schemeClr val="tx2"/>
                </a:solidFill>
              </a:rPr>
              <a:t>Data – Methods used to collect, process and compile fiscal information.</a:t>
            </a:r>
          </a:p>
          <a:p>
            <a:pPr>
              <a:lnSpc>
                <a:spcPct val="100000"/>
              </a:lnSpc>
              <a:spcBef>
                <a:spcPts val="0"/>
              </a:spcBef>
              <a:spcAft>
                <a:spcPts val="600"/>
              </a:spcAft>
              <a:buFont typeface="Calibri" panose="020F0502020204030204" pitchFamily="34" charset="0"/>
              <a:buChar char="●"/>
            </a:pPr>
            <a:r>
              <a:rPr lang="en-US" sz="2800" dirty="0">
                <a:solidFill>
                  <a:schemeClr val="tx2"/>
                </a:solidFill>
              </a:rPr>
              <a:t>Research – Analytical approaches and measures used to translate data into meaningful results capable of informing policy.</a:t>
            </a:r>
          </a:p>
          <a:p>
            <a:pPr>
              <a:lnSpc>
                <a:spcPct val="100000"/>
              </a:lnSpc>
              <a:spcBef>
                <a:spcPts val="0"/>
              </a:spcBef>
              <a:spcAft>
                <a:spcPts val="600"/>
              </a:spcAft>
              <a:buFont typeface="Calibri" panose="020F0502020204030204" pitchFamily="34" charset="0"/>
              <a:buChar char="●"/>
            </a:pPr>
            <a:r>
              <a:rPr lang="en-US" sz="2800" dirty="0">
                <a:solidFill>
                  <a:schemeClr val="tx2"/>
                </a:solidFill>
              </a:rPr>
              <a:t>Communication – Conveying research results so that they are both understandable and actionable.</a:t>
            </a:r>
          </a:p>
          <a:p>
            <a:pPr>
              <a:lnSpc>
                <a:spcPct val="100000"/>
              </a:lnSpc>
              <a:spcBef>
                <a:spcPts val="0"/>
              </a:spcBef>
              <a:buFont typeface="Calibri" panose="020F0502020204030204" pitchFamily="34" charset="0"/>
              <a:buChar char="●"/>
            </a:pPr>
            <a:r>
              <a:rPr lang="en-US" sz="2800" dirty="0">
                <a:solidFill>
                  <a:schemeClr val="tx2"/>
                </a:solidFill>
              </a:rPr>
              <a:t>Having data and research that are both consistent and credible is essential to making an impact!</a:t>
            </a:r>
          </a:p>
          <a:p>
            <a:pPr marL="0" indent="0">
              <a:lnSpc>
                <a:spcPct val="100000"/>
              </a:lnSpc>
              <a:spcBef>
                <a:spcPts val="0"/>
              </a:spcBef>
              <a:buNone/>
            </a:pPr>
            <a:r>
              <a:rPr lang="en-US" sz="2000" dirty="0">
                <a:solidFill>
                  <a:schemeClr val="tx2"/>
                </a:solidFill>
              </a:rPr>
              <a:t>	</a:t>
            </a:r>
            <a:r>
              <a:rPr lang="en-US" b="1" u="sng" dirty="0">
                <a:solidFill>
                  <a:schemeClr val="tx2"/>
                </a:solidFill>
              </a:rPr>
              <a:t>Data Methods</a:t>
            </a:r>
            <a:r>
              <a:rPr lang="en-US" b="1" dirty="0">
                <a:solidFill>
                  <a:schemeClr val="tx2"/>
                </a:solidFill>
              </a:rPr>
              <a:t>		</a:t>
            </a:r>
            <a:r>
              <a:rPr lang="en-US" b="1" u="sng" dirty="0">
                <a:solidFill>
                  <a:schemeClr val="tx2"/>
                </a:solidFill>
              </a:rPr>
              <a:t>Research Approaches</a:t>
            </a:r>
            <a:r>
              <a:rPr lang="en-US" b="1" dirty="0">
                <a:solidFill>
                  <a:schemeClr val="tx2"/>
                </a:solidFill>
              </a:rPr>
              <a:t>				</a:t>
            </a:r>
            <a:r>
              <a:rPr lang="en-US" b="1" u="sng" dirty="0">
                <a:solidFill>
                  <a:schemeClr val="tx2"/>
                </a:solidFill>
              </a:rPr>
              <a:t>Communication</a:t>
            </a:r>
          </a:p>
          <a:p>
            <a:pPr marL="0" indent="0">
              <a:lnSpc>
                <a:spcPct val="100000"/>
              </a:lnSpc>
              <a:spcBef>
                <a:spcPts val="0"/>
              </a:spcBef>
              <a:buNone/>
            </a:pPr>
            <a:endParaRPr lang="en-US" sz="2000" u="sng" dirty="0">
              <a:solidFill>
                <a:schemeClr val="tx2"/>
              </a:solidFill>
            </a:endParaRPr>
          </a:p>
          <a:p>
            <a:pPr>
              <a:lnSpc>
                <a:spcPct val="100000"/>
              </a:lnSpc>
              <a:spcBef>
                <a:spcPts val="0"/>
              </a:spcBef>
            </a:pPr>
            <a:endParaRPr lang="en-US" dirty="0">
              <a:solidFill>
                <a:schemeClr val="tx2"/>
              </a:solidFill>
            </a:endParaRPr>
          </a:p>
        </p:txBody>
      </p:sp>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a:bodyPr>
          <a:lstStyle/>
          <a:p>
            <a:r>
              <a:rPr lang="en-US" dirty="0"/>
              <a:t>Improvements in Our Practice Are Needed </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5</a:t>
            </a:fld>
            <a:endParaRPr lang="en-US" dirty="0"/>
          </a:p>
        </p:txBody>
      </p:sp>
      <p:grpSp>
        <p:nvGrpSpPr>
          <p:cNvPr id="6" name="Group 5">
            <a:extLst>
              <a:ext uri="{FF2B5EF4-FFF2-40B4-BE49-F238E27FC236}">
                <a16:creationId xmlns:a16="http://schemas.microsoft.com/office/drawing/2014/main" xmlns="" id="{B83060EB-3C97-40F9-8FD5-F5B0709106CB}"/>
              </a:ext>
            </a:extLst>
          </p:cNvPr>
          <p:cNvGrpSpPr/>
          <p:nvPr/>
        </p:nvGrpSpPr>
        <p:grpSpPr>
          <a:xfrm>
            <a:off x="1527464" y="4961348"/>
            <a:ext cx="3911452" cy="846674"/>
            <a:chOff x="1527464" y="4961348"/>
            <a:chExt cx="3911452" cy="846674"/>
          </a:xfrm>
        </p:grpSpPr>
        <p:pic>
          <p:nvPicPr>
            <p:cNvPr id="2050" name="Picture 2" descr="Image result for icon inconsistency">
              <a:extLst>
                <a:ext uri="{FF2B5EF4-FFF2-40B4-BE49-F238E27FC236}">
                  <a16:creationId xmlns:a16="http://schemas.microsoft.com/office/drawing/2014/main" xmlns="" id="{A3D8409D-4A74-42AD-8D37-E3D9C919B1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464" y="5027405"/>
              <a:ext cx="800230" cy="780617"/>
            </a:xfrm>
            <a:prstGeom prst="rect">
              <a:avLst/>
            </a:prstGeom>
            <a:noFill/>
            <a:extLst>
              <a:ext uri="{909E8E84-426E-40DD-AFC4-6F175D3DCCD1}">
                <a14:hiddenFill xmlns:a14="http://schemas.microsoft.com/office/drawing/2010/main">
                  <a:solidFill>
                    <a:srgbClr val="FFFFFF"/>
                  </a:solidFill>
                </a14:hiddenFill>
              </a:ext>
            </a:extLst>
          </p:spPr>
        </p:pic>
        <p:sp>
          <p:nvSpPr>
            <p:cNvPr id="3" name="Plus Sign 2">
              <a:extLst>
                <a:ext uri="{FF2B5EF4-FFF2-40B4-BE49-F238E27FC236}">
                  <a16:creationId xmlns:a16="http://schemas.microsoft.com/office/drawing/2014/main" xmlns="" id="{C7312032-405B-40DC-89A1-6743B23943DA}"/>
                </a:ext>
              </a:extLst>
            </p:cNvPr>
            <p:cNvSpPr/>
            <p:nvPr/>
          </p:nvSpPr>
          <p:spPr>
            <a:xfrm>
              <a:off x="3171102" y="5200988"/>
              <a:ext cx="415426" cy="353290"/>
            </a:xfrm>
            <a:prstGeom prst="mathPlus">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2" name="Picture 4" descr="Image result for icon inconsistent">
              <a:extLst>
                <a:ext uri="{FF2B5EF4-FFF2-40B4-BE49-F238E27FC236}">
                  <a16:creationId xmlns:a16="http://schemas.microsoft.com/office/drawing/2014/main" xmlns="" id="{A730F813-EC6F-453C-BFD6-7B8510C588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427" y="4961348"/>
              <a:ext cx="853489" cy="832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xmlns="" id="{A3AE8BA6-AA99-40E8-9EAE-D441CD97D466}"/>
              </a:ext>
            </a:extLst>
          </p:cNvPr>
          <p:cNvGrpSpPr/>
          <p:nvPr/>
        </p:nvGrpSpPr>
        <p:grpSpPr>
          <a:xfrm>
            <a:off x="7488936" y="4670916"/>
            <a:ext cx="3442634" cy="1704501"/>
            <a:chOff x="7488936" y="4670916"/>
            <a:chExt cx="3442634" cy="1704501"/>
          </a:xfrm>
        </p:grpSpPr>
        <p:sp>
          <p:nvSpPr>
            <p:cNvPr id="4" name="Equals 3">
              <a:extLst>
                <a:ext uri="{FF2B5EF4-FFF2-40B4-BE49-F238E27FC236}">
                  <a16:creationId xmlns:a16="http://schemas.microsoft.com/office/drawing/2014/main" xmlns="" id="{28759425-5C6F-46C5-B909-475598E80588}"/>
                </a:ext>
              </a:extLst>
            </p:cNvPr>
            <p:cNvSpPr/>
            <p:nvPr/>
          </p:nvSpPr>
          <p:spPr>
            <a:xfrm>
              <a:off x="7488936" y="5206521"/>
              <a:ext cx="415426" cy="353290"/>
            </a:xfrm>
            <a:prstGeom prst="mathEqua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4" name="Picture 6" descr="Image result for icon confusion">
              <a:extLst>
                <a:ext uri="{FF2B5EF4-FFF2-40B4-BE49-F238E27FC236}">
                  <a16:creationId xmlns:a16="http://schemas.microsoft.com/office/drawing/2014/main" xmlns="" id="{9DA6D257-07E6-4F34-88C8-55704CDA654B}"/>
                </a:ext>
              </a:extLst>
            </p:cNvPr>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12057" t="13435" r="14330" b="25148"/>
            <a:stretch/>
          </p:blipFill>
          <p:spPr bwMode="auto">
            <a:xfrm>
              <a:off x="9286809" y="5542846"/>
              <a:ext cx="948321" cy="8325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con confusion">
              <a:extLst>
                <a:ext uri="{FF2B5EF4-FFF2-40B4-BE49-F238E27FC236}">
                  <a16:creationId xmlns:a16="http://schemas.microsoft.com/office/drawing/2014/main" xmlns="" id="{8B03937F-1EF5-4A83-96BF-015FAF2835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0012" y="4765622"/>
              <a:ext cx="976431"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icon confusion">
              <a:extLst>
                <a:ext uri="{FF2B5EF4-FFF2-40B4-BE49-F238E27FC236}">
                  <a16:creationId xmlns:a16="http://schemas.microsoft.com/office/drawing/2014/main" xmlns="" id="{58366100-4B62-48C7-8E43-521A9D3A4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0969" y="4670916"/>
              <a:ext cx="1170601" cy="11419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FFF876CC-18F2-4114-ACA1-CB6FB40ED00B}"/>
              </a:ext>
            </a:extLst>
          </p:cNvPr>
          <p:cNvSpPr>
            <a:spLocks noGrp="1"/>
          </p:cNvSpPr>
          <p:nvPr>
            <p:ph sz="quarter" idx="15"/>
          </p:nvPr>
        </p:nvSpPr>
        <p:spPr>
          <a:xfrm>
            <a:off x="457200" y="1143000"/>
            <a:ext cx="10651524" cy="5294870"/>
          </a:xfrm>
        </p:spPr>
        <p:txBody>
          <a:bodyPr>
            <a:normAutofit lnSpcReduction="10000"/>
          </a:bodyPr>
          <a:lstStyle/>
          <a:p>
            <a:pPr marL="0" indent="0">
              <a:lnSpc>
                <a:spcPct val="100000"/>
              </a:lnSpc>
              <a:spcBef>
                <a:spcPts val="0"/>
              </a:spcBef>
              <a:spcAft>
                <a:spcPts val="600"/>
              </a:spcAft>
              <a:buNone/>
            </a:pPr>
            <a:r>
              <a:rPr lang="en-US" sz="2200" b="1" dirty="0">
                <a:solidFill>
                  <a:schemeClr val="tx2"/>
                </a:solidFill>
              </a:rPr>
              <a:t>BIG IDEA</a:t>
            </a:r>
            <a:r>
              <a:rPr lang="en-US" sz="2200" dirty="0">
                <a:solidFill>
                  <a:schemeClr val="tx2"/>
                </a:solidFill>
              </a:rPr>
              <a:t>: Check comprehensiveness, consistency and accuracy of school-level spending data.</a:t>
            </a:r>
          </a:p>
          <a:p>
            <a:pPr>
              <a:lnSpc>
                <a:spcPct val="100000"/>
              </a:lnSpc>
              <a:spcBef>
                <a:spcPts val="0"/>
              </a:spcBef>
              <a:buFont typeface="Calibri" panose="020F0502020204030204" pitchFamily="34" charset="0"/>
              <a:buChar char="●"/>
            </a:pPr>
            <a:r>
              <a:rPr lang="en-US" sz="2200" dirty="0">
                <a:solidFill>
                  <a:schemeClr val="tx2"/>
                </a:solidFill>
              </a:rPr>
              <a:t>Comprehensiveness – Degree to which spending is accounted for and appropriately attributed to individual schools.</a:t>
            </a:r>
          </a:p>
          <a:p>
            <a:pPr lvl="1">
              <a:lnSpc>
                <a:spcPct val="100000"/>
              </a:lnSpc>
              <a:spcBef>
                <a:spcPts val="0"/>
              </a:spcBef>
              <a:spcAft>
                <a:spcPts val="600"/>
              </a:spcAft>
              <a:buFont typeface="Courier New" panose="02070309020205020404" pitchFamily="49" charset="0"/>
              <a:buChar char="o"/>
            </a:pPr>
            <a:r>
              <a:rPr lang="en-US" sz="2000" dirty="0">
                <a:solidFill>
                  <a:schemeClr val="tx2"/>
                </a:solidFill>
              </a:rPr>
              <a:t>Tracked versus Allocated Dollars – Spending not directly tracked to schools must be allocated to schools using a justifiable method.</a:t>
            </a:r>
            <a:endParaRPr lang="en-US" sz="2000" i="1" dirty="0">
              <a:solidFill>
                <a:schemeClr val="tx2"/>
              </a:solidFill>
            </a:endParaRPr>
          </a:p>
          <a:p>
            <a:pPr>
              <a:lnSpc>
                <a:spcPct val="100000"/>
              </a:lnSpc>
              <a:spcBef>
                <a:spcPts val="0"/>
              </a:spcBef>
              <a:spcAft>
                <a:spcPts val="600"/>
              </a:spcAft>
              <a:buFont typeface="Calibri" panose="020F0502020204030204" pitchFamily="34" charset="0"/>
              <a:buChar char="●"/>
            </a:pPr>
            <a:r>
              <a:rPr lang="en-US" sz="2200" dirty="0">
                <a:solidFill>
                  <a:schemeClr val="tx2"/>
                </a:solidFill>
              </a:rPr>
              <a:t>Accuracy – Precision with which allocated spending measures dollars spent on individual school sites.</a:t>
            </a:r>
          </a:p>
          <a:p>
            <a:pPr>
              <a:lnSpc>
                <a:spcPct val="100000"/>
              </a:lnSpc>
              <a:spcBef>
                <a:spcPts val="0"/>
              </a:spcBef>
              <a:spcAft>
                <a:spcPts val="600"/>
              </a:spcAft>
              <a:buFont typeface="Calibri" panose="020F0502020204030204" pitchFamily="34" charset="0"/>
              <a:buChar char="●"/>
            </a:pPr>
            <a:r>
              <a:rPr lang="en-US" sz="2200" dirty="0">
                <a:solidFill>
                  <a:schemeClr val="tx2"/>
                </a:solidFill>
              </a:rPr>
              <a:t>Consistency – Extent to which fiscal data are collected and processed consistently across organizational units (states, districts and schools) and data collection efforts.</a:t>
            </a:r>
          </a:p>
          <a:p>
            <a:pPr>
              <a:lnSpc>
                <a:spcPct val="100000"/>
              </a:lnSpc>
              <a:spcBef>
                <a:spcPts val="0"/>
              </a:spcBef>
              <a:buFont typeface="Calibri" panose="020F0502020204030204" pitchFamily="34" charset="0"/>
              <a:buChar char="●"/>
            </a:pPr>
            <a:r>
              <a:rPr lang="en-US" sz="2200" dirty="0">
                <a:solidFill>
                  <a:schemeClr val="tx2"/>
                </a:solidFill>
              </a:rPr>
              <a:t>Useful References</a:t>
            </a:r>
          </a:p>
          <a:p>
            <a:pPr lvl="1">
              <a:lnSpc>
                <a:spcPct val="100000"/>
              </a:lnSpc>
              <a:spcBef>
                <a:spcPts val="0"/>
              </a:spcBef>
              <a:buFont typeface="Courier New" panose="02070309020205020404" pitchFamily="49" charset="0"/>
              <a:buChar char="o"/>
            </a:pPr>
            <a:r>
              <a:rPr lang="en-US" sz="2000" i="1" dirty="0">
                <a:solidFill>
                  <a:schemeClr val="tx2"/>
                </a:solidFill>
              </a:rPr>
              <a:t>Study of Funding Provided to Public Schools and Public Charter Schools in Maryland</a:t>
            </a:r>
            <a:r>
              <a:rPr lang="en-US" sz="2000" dirty="0">
                <a:solidFill>
                  <a:schemeClr val="tx2"/>
                </a:solidFill>
              </a:rPr>
              <a:t> (Levin et al., 2016)</a:t>
            </a:r>
          </a:p>
          <a:p>
            <a:pPr lvl="1">
              <a:lnSpc>
                <a:spcPct val="100000"/>
              </a:lnSpc>
              <a:spcBef>
                <a:spcPts val="0"/>
              </a:spcBef>
              <a:buFont typeface="Courier New" panose="02070309020205020404" pitchFamily="49" charset="0"/>
              <a:buChar char="o"/>
            </a:pPr>
            <a:r>
              <a:rPr lang="en-US" sz="2000" i="1" dirty="0">
                <a:solidFill>
                  <a:schemeClr val="tx2"/>
                </a:solidFill>
              </a:rPr>
              <a:t>Exploring the Quality of School-Level Expenditure Data: Practices and Lessons Learned in Nine Sites</a:t>
            </a:r>
            <a:r>
              <a:rPr lang="en-US" sz="2000" dirty="0">
                <a:solidFill>
                  <a:schemeClr val="tx2"/>
                </a:solidFill>
              </a:rPr>
              <a:t> (U.S. Department of Education, 2017).</a:t>
            </a:r>
          </a:p>
          <a:p>
            <a:pPr lvl="1">
              <a:lnSpc>
                <a:spcPct val="100000"/>
              </a:lnSpc>
              <a:spcBef>
                <a:spcPts val="0"/>
              </a:spcBef>
              <a:buFont typeface="Courier New" panose="02070309020205020404" pitchFamily="49" charset="0"/>
              <a:buChar char="o"/>
            </a:pPr>
            <a:r>
              <a:rPr lang="en-US" sz="2000" i="1" dirty="0">
                <a:solidFill>
                  <a:schemeClr val="tx2"/>
                </a:solidFill>
              </a:rPr>
              <a:t>Study of Spending in Public Charter and Traditional Schools in California</a:t>
            </a:r>
            <a:r>
              <a:rPr lang="en-US" sz="2000" dirty="0">
                <a:solidFill>
                  <a:schemeClr val="tx2"/>
                </a:solidFill>
              </a:rPr>
              <a:t> (Atchison, Levin and Brodziak, 2018).</a:t>
            </a:r>
          </a:p>
          <a:p>
            <a:pPr lvl="1">
              <a:lnSpc>
                <a:spcPct val="100000"/>
              </a:lnSpc>
              <a:spcBef>
                <a:spcPts val="0"/>
              </a:spcBef>
              <a:buFont typeface="Courier New" panose="02070309020205020404" pitchFamily="49" charset="0"/>
              <a:buChar char="o"/>
            </a:pPr>
            <a:endParaRPr lang="en-US" sz="2200" dirty="0">
              <a:solidFill>
                <a:schemeClr val="tx2"/>
              </a:solidFill>
            </a:endParaRPr>
          </a:p>
          <a:p>
            <a:pPr lvl="1">
              <a:lnSpc>
                <a:spcPct val="100000"/>
              </a:lnSpc>
              <a:spcBef>
                <a:spcPts val="0"/>
              </a:spcBef>
            </a:pPr>
            <a:endParaRPr lang="en-US" sz="2000" dirty="0">
              <a:solidFill>
                <a:schemeClr val="tx2"/>
              </a:solidFill>
            </a:endParaRPr>
          </a:p>
        </p:txBody>
      </p:sp>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a:bodyPr>
          <a:lstStyle/>
          <a:p>
            <a:r>
              <a:rPr lang="en-US" dirty="0"/>
              <a:t>Example of How We Can Evaluate Data Quality</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6</a:t>
            </a:fld>
            <a:endParaRPr lang="en-US" dirty="0"/>
          </a:p>
        </p:txBody>
      </p:sp>
    </p:spTree>
    <p:extLst>
      <p:ext uri="{BB962C8B-B14F-4D97-AF65-F5344CB8AC3E}">
        <p14:creationId xmlns:p14="http://schemas.microsoft.com/office/powerpoint/2010/main" val="17275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 calcmode="lin" valueType="num">
                                      <p:cBhvr additive="base">
                                        <p:cTn id="46"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2" presetClass="entr" presetSubtype="4" fill="hold" nodeType="after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 calcmode="lin" valueType="num">
                                      <p:cBhvr additive="base">
                                        <p:cTn id="5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FFF876CC-18F2-4114-ACA1-CB6FB40ED00B}"/>
              </a:ext>
            </a:extLst>
          </p:cNvPr>
          <p:cNvSpPr>
            <a:spLocks noGrp="1"/>
          </p:cNvSpPr>
          <p:nvPr>
            <p:ph sz="quarter" idx="15"/>
          </p:nvPr>
        </p:nvSpPr>
        <p:spPr>
          <a:xfrm>
            <a:off x="457200" y="1143000"/>
            <a:ext cx="10552670" cy="5294870"/>
          </a:xfrm>
        </p:spPr>
        <p:txBody>
          <a:bodyPr>
            <a:normAutofit/>
          </a:bodyPr>
          <a:lstStyle/>
          <a:p>
            <a:pPr marL="0" indent="0">
              <a:lnSpc>
                <a:spcPct val="100000"/>
              </a:lnSpc>
              <a:spcBef>
                <a:spcPts val="0"/>
              </a:spcBef>
              <a:spcAft>
                <a:spcPts val="600"/>
              </a:spcAft>
              <a:buNone/>
            </a:pPr>
            <a:r>
              <a:rPr lang="en-US" sz="2200" b="1" dirty="0">
                <a:solidFill>
                  <a:schemeClr val="tx2"/>
                </a:solidFill>
              </a:rPr>
              <a:t>BIG IDEA</a:t>
            </a:r>
            <a:r>
              <a:rPr lang="en-US" sz="2200" dirty="0">
                <a:solidFill>
                  <a:schemeClr val="tx2"/>
                </a:solidFill>
              </a:rPr>
              <a:t>: Commit to using metrics that measure items of interest (e.g., equity) with sufficient rigor.</a:t>
            </a:r>
          </a:p>
          <a:p>
            <a:pPr>
              <a:lnSpc>
                <a:spcPct val="100000"/>
              </a:lnSpc>
              <a:spcBef>
                <a:spcPts val="0"/>
              </a:spcBef>
              <a:spcAft>
                <a:spcPts val="600"/>
              </a:spcAft>
              <a:buFont typeface="Calibri" panose="020F0502020204030204" pitchFamily="34" charset="0"/>
              <a:buChar char="●"/>
            </a:pPr>
            <a:r>
              <a:rPr lang="en-US" sz="2200" dirty="0">
                <a:solidFill>
                  <a:schemeClr val="tx2"/>
                </a:solidFill>
              </a:rPr>
              <a:t>An important way to tighten up analyses of funding or spending is to condition results on applicable </a:t>
            </a:r>
            <a:r>
              <a:rPr lang="en-US" sz="2200" i="1" dirty="0">
                <a:solidFill>
                  <a:schemeClr val="tx2"/>
                </a:solidFill>
              </a:rPr>
              <a:t>cost factors</a:t>
            </a:r>
            <a:r>
              <a:rPr lang="en-US" sz="2200" dirty="0">
                <a:solidFill>
                  <a:schemeClr val="tx2"/>
                </a:solidFill>
              </a:rPr>
              <a:t> whenever possible:</a:t>
            </a:r>
          </a:p>
          <a:p>
            <a:pPr lvl="1">
              <a:lnSpc>
                <a:spcPct val="100000"/>
              </a:lnSpc>
              <a:spcBef>
                <a:spcPts val="0"/>
              </a:spcBef>
              <a:spcAft>
                <a:spcPts val="600"/>
              </a:spcAft>
              <a:buFont typeface="Courier New" panose="02070309020205020404" pitchFamily="49" charset="0"/>
              <a:buChar char="o"/>
            </a:pPr>
            <a:r>
              <a:rPr lang="en-US" sz="2000" dirty="0">
                <a:solidFill>
                  <a:schemeClr val="tx2"/>
                </a:solidFill>
              </a:rPr>
              <a:t>Student Needs</a:t>
            </a:r>
          </a:p>
          <a:p>
            <a:pPr lvl="1">
              <a:lnSpc>
                <a:spcPct val="100000"/>
              </a:lnSpc>
              <a:spcBef>
                <a:spcPts val="0"/>
              </a:spcBef>
              <a:spcAft>
                <a:spcPts val="600"/>
              </a:spcAft>
              <a:buFont typeface="Courier New" panose="02070309020205020404" pitchFamily="49" charset="0"/>
              <a:buChar char="o"/>
            </a:pPr>
            <a:r>
              <a:rPr lang="en-US" sz="2000" dirty="0">
                <a:solidFill>
                  <a:schemeClr val="tx2"/>
                </a:solidFill>
              </a:rPr>
              <a:t>Scale of Operations</a:t>
            </a:r>
          </a:p>
          <a:p>
            <a:pPr lvl="1">
              <a:lnSpc>
                <a:spcPct val="100000"/>
              </a:lnSpc>
              <a:spcBef>
                <a:spcPts val="0"/>
              </a:spcBef>
              <a:spcAft>
                <a:spcPts val="600"/>
              </a:spcAft>
              <a:buFont typeface="Courier New" panose="02070309020205020404" pitchFamily="49" charset="0"/>
              <a:buChar char="o"/>
            </a:pPr>
            <a:r>
              <a:rPr lang="en-US" sz="2000" dirty="0">
                <a:solidFill>
                  <a:schemeClr val="tx2"/>
                </a:solidFill>
              </a:rPr>
              <a:t>Geographic Variation in Input Prices</a:t>
            </a:r>
          </a:p>
          <a:p>
            <a:pPr>
              <a:lnSpc>
                <a:spcPct val="100000"/>
              </a:lnSpc>
              <a:spcBef>
                <a:spcPts val="0"/>
              </a:spcBef>
              <a:buFont typeface="Calibri" panose="020F0502020204030204" pitchFamily="34" charset="0"/>
              <a:buChar char="●"/>
            </a:pPr>
            <a:r>
              <a:rPr lang="en-US" sz="2200" dirty="0">
                <a:solidFill>
                  <a:schemeClr val="tx2"/>
                </a:solidFill>
              </a:rPr>
              <a:t>Comparison of Charter and Traditional School Spending in California</a:t>
            </a:r>
          </a:p>
          <a:p>
            <a:pPr lvl="1">
              <a:lnSpc>
                <a:spcPct val="100000"/>
              </a:lnSpc>
              <a:spcBef>
                <a:spcPts val="0"/>
              </a:spcBef>
              <a:buFont typeface="Courier New" panose="02070309020205020404" pitchFamily="49" charset="0"/>
              <a:buChar char="o"/>
            </a:pPr>
            <a:r>
              <a:rPr lang="en-US" sz="2000" dirty="0">
                <a:solidFill>
                  <a:schemeClr val="tx2"/>
                </a:solidFill>
              </a:rPr>
              <a:t>Comparative analysis of charter versus traditional school spending for two CMOs operating in Los Angeles and Oakland.</a:t>
            </a:r>
          </a:p>
          <a:p>
            <a:pPr lvl="1">
              <a:lnSpc>
                <a:spcPct val="100000"/>
              </a:lnSpc>
              <a:spcBef>
                <a:spcPts val="0"/>
              </a:spcBef>
              <a:buFont typeface="Courier New" panose="02070309020205020404" pitchFamily="49" charset="0"/>
              <a:buChar char="o"/>
            </a:pPr>
            <a:r>
              <a:rPr lang="en-US" sz="2000" dirty="0">
                <a:solidFill>
                  <a:schemeClr val="tx2"/>
                </a:solidFill>
              </a:rPr>
              <a:t>Because student needs differed systematically between charter and traditional schools conditional analysis was warranted.</a:t>
            </a:r>
          </a:p>
          <a:p>
            <a:pPr lvl="1">
              <a:lnSpc>
                <a:spcPct val="100000"/>
              </a:lnSpc>
              <a:spcBef>
                <a:spcPts val="0"/>
              </a:spcBef>
              <a:buFont typeface="Courier New" panose="02070309020205020404" pitchFamily="49" charset="0"/>
              <a:buChar char="o"/>
            </a:pPr>
            <a:r>
              <a:rPr lang="en-US" sz="2000" dirty="0">
                <a:solidFill>
                  <a:schemeClr val="tx2"/>
                </a:solidFill>
              </a:rPr>
              <a:t>Generated conditional results using regression analysis.</a:t>
            </a:r>
          </a:p>
          <a:p>
            <a:pPr lvl="1">
              <a:lnSpc>
                <a:spcPct val="100000"/>
              </a:lnSpc>
              <a:spcBef>
                <a:spcPts val="0"/>
              </a:spcBef>
              <a:buFont typeface="Courier New" panose="02070309020205020404" pitchFamily="49" charset="0"/>
              <a:buChar char="o"/>
            </a:pPr>
            <a:r>
              <a:rPr lang="en-US" sz="2000" dirty="0">
                <a:solidFill>
                  <a:schemeClr val="tx2"/>
                </a:solidFill>
              </a:rPr>
              <a:t>Conducted analysis showing expected average spending on charters if they were treated as if they were traditional schools.</a:t>
            </a:r>
          </a:p>
          <a:p>
            <a:pPr marL="685800" lvl="2" indent="0">
              <a:lnSpc>
                <a:spcPct val="100000"/>
              </a:lnSpc>
              <a:spcBef>
                <a:spcPts val="0"/>
              </a:spcBef>
              <a:buNone/>
            </a:pPr>
            <a:endParaRPr lang="en-US" sz="2200" dirty="0">
              <a:solidFill>
                <a:schemeClr val="tx2"/>
              </a:solidFill>
            </a:endParaRPr>
          </a:p>
          <a:p>
            <a:pPr lvl="2">
              <a:lnSpc>
                <a:spcPct val="100000"/>
              </a:lnSpc>
              <a:spcBef>
                <a:spcPts val="0"/>
              </a:spcBef>
            </a:pPr>
            <a:endParaRPr lang="en-US" sz="2000" dirty="0">
              <a:solidFill>
                <a:schemeClr val="tx2"/>
              </a:solidFill>
            </a:endParaRPr>
          </a:p>
        </p:txBody>
      </p:sp>
      <p:sp>
        <p:nvSpPr>
          <p:cNvPr id="5" name="Title 4">
            <a:extLst>
              <a:ext uri="{FF2B5EF4-FFF2-40B4-BE49-F238E27FC236}">
                <a16:creationId xmlns:a16="http://schemas.microsoft.com/office/drawing/2014/main" xmlns="" id="{E0C0FCA5-0075-4757-B35A-5FA04F6C3528}"/>
              </a:ext>
            </a:extLst>
          </p:cNvPr>
          <p:cNvSpPr>
            <a:spLocks noGrp="1"/>
          </p:cNvSpPr>
          <p:nvPr>
            <p:ph type="title"/>
          </p:nvPr>
        </p:nvSpPr>
        <p:spPr>
          <a:xfrm>
            <a:off x="457200" y="0"/>
            <a:ext cx="11338560" cy="996696"/>
          </a:xfrm>
        </p:spPr>
        <p:txBody>
          <a:bodyPr>
            <a:normAutofit/>
          </a:bodyPr>
          <a:lstStyle/>
          <a:p>
            <a:r>
              <a:rPr lang="en-US" dirty="0"/>
              <a:t>Example of How We Can Improve Research 1</a:t>
            </a:r>
          </a:p>
        </p:txBody>
      </p:sp>
      <p:sp>
        <p:nvSpPr>
          <p:cNvPr id="2" name="Slide Number Placeholder 1">
            <a:extLst>
              <a:ext uri="{FF2B5EF4-FFF2-40B4-BE49-F238E27FC236}">
                <a16:creationId xmlns:a16="http://schemas.microsoft.com/office/drawing/2014/main" xmlns="" id="{C4DDD716-0DD8-41E8-A30E-2A1E19C0BAFF}"/>
              </a:ext>
            </a:extLst>
          </p:cNvPr>
          <p:cNvSpPr>
            <a:spLocks noGrp="1"/>
          </p:cNvSpPr>
          <p:nvPr>
            <p:ph type="sldNum" sz="quarter" idx="14"/>
          </p:nvPr>
        </p:nvSpPr>
        <p:spPr>
          <a:xfrm>
            <a:off x="12005084" y="6594383"/>
            <a:ext cx="64997" cy="153888"/>
          </a:xfrm>
        </p:spPr>
        <p:txBody>
          <a:bodyPr/>
          <a:lstStyle/>
          <a:p>
            <a:fld id="{BABF4E83-61DB-418F-A99F-17BC9BB58EF6}" type="slidenum">
              <a:rPr lang="en-US" smtClean="0"/>
              <a:pPr/>
              <a:t>7</a:t>
            </a:fld>
            <a:endParaRPr lang="en-US" dirty="0"/>
          </a:p>
        </p:txBody>
      </p:sp>
    </p:spTree>
    <p:extLst>
      <p:ext uri="{BB962C8B-B14F-4D97-AF65-F5344CB8AC3E}">
        <p14:creationId xmlns:p14="http://schemas.microsoft.com/office/powerpoint/2010/main" val="37044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 calcmode="lin" valueType="num">
                                      <p:cBhvr additive="base">
                                        <p:cTn id="3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additive="base">
                                        <p:cTn id="3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additive="base">
                                        <p:cTn id="4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 calcmode="lin" valueType="num">
                                      <p:cBhvr additive="base">
                                        <p:cTn id="5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 calcmode="lin" valueType="num">
                                      <p:cBhvr additive="base">
                                        <p:cTn id="5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CE91C83-840D-444B-B58F-E254E50CA1AF}"/>
              </a:ext>
            </a:extLst>
          </p:cNvPr>
          <p:cNvSpPr>
            <a:spLocks noGrp="1"/>
          </p:cNvSpPr>
          <p:nvPr>
            <p:ph type="title"/>
          </p:nvPr>
        </p:nvSpPr>
        <p:spPr/>
        <p:txBody>
          <a:bodyPr>
            <a:normAutofit fontScale="90000"/>
          </a:bodyPr>
          <a:lstStyle/>
          <a:p>
            <a:r>
              <a:rPr lang="en-US" sz="2600" dirty="0"/>
              <a:t>Incidence of Unduplicated Targeted Pupils and Students with Disabilities in Aspire and Green Dot Versus Other LAUSD and OUSD Charter and Traditional Schools (2016-17)</a:t>
            </a:r>
          </a:p>
        </p:txBody>
      </p:sp>
      <p:sp>
        <p:nvSpPr>
          <p:cNvPr id="4" name="Slide Number Placeholder 3">
            <a:extLst>
              <a:ext uri="{FF2B5EF4-FFF2-40B4-BE49-F238E27FC236}">
                <a16:creationId xmlns:a16="http://schemas.microsoft.com/office/drawing/2014/main" xmlns="" id="{DEA5C5DF-0868-41B3-9DDD-91B6AC5BB24D}"/>
              </a:ext>
            </a:extLst>
          </p:cNvPr>
          <p:cNvSpPr>
            <a:spLocks noGrp="1"/>
          </p:cNvSpPr>
          <p:nvPr>
            <p:ph type="sldNum" sz="quarter" idx="14"/>
          </p:nvPr>
        </p:nvSpPr>
        <p:spPr/>
        <p:txBody>
          <a:bodyPr/>
          <a:lstStyle/>
          <a:p>
            <a:fld id="{99A20822-4A49-4D36-86E3-300BA48D3F00}" type="slidenum">
              <a:rPr lang="en-US" smtClean="0"/>
              <a:pPr/>
              <a:t>8</a:t>
            </a:fld>
            <a:endParaRPr lang="en-US" dirty="0"/>
          </a:p>
        </p:txBody>
      </p:sp>
      <p:sp>
        <p:nvSpPr>
          <p:cNvPr id="5" name="Text Placeholder 4">
            <a:extLst>
              <a:ext uri="{FF2B5EF4-FFF2-40B4-BE49-F238E27FC236}">
                <a16:creationId xmlns:a16="http://schemas.microsoft.com/office/drawing/2014/main" xmlns="" id="{E5BE99A3-F5E7-4F66-BAA1-7051B57115A4}"/>
              </a:ext>
            </a:extLst>
          </p:cNvPr>
          <p:cNvSpPr>
            <a:spLocks noGrp="1"/>
          </p:cNvSpPr>
          <p:nvPr>
            <p:ph type="body" sz="quarter" idx="13"/>
          </p:nvPr>
        </p:nvSpPr>
        <p:spPr>
          <a:xfrm>
            <a:off x="1333499" y="5926028"/>
            <a:ext cx="9366885" cy="461238"/>
          </a:xfrm>
        </p:spPr>
        <p:txBody>
          <a:bodyPr/>
          <a:lstStyle/>
          <a:p>
            <a:pPr>
              <a:lnSpc>
                <a:spcPct val="100000"/>
              </a:lnSpc>
            </a:pPr>
            <a:r>
              <a:rPr lang="en-US" sz="1200" dirty="0"/>
              <a:t>Note: The unduplicated target pupil percentage and students with disabilities percentage were centered on the traditional school enrollment weighted averages within LAUSD and OUSD, respectively. </a:t>
            </a:r>
          </a:p>
        </p:txBody>
      </p:sp>
      <p:pic>
        <p:nvPicPr>
          <p:cNvPr id="8" name="Content Placeholder 7">
            <a:extLst>
              <a:ext uri="{FF2B5EF4-FFF2-40B4-BE49-F238E27FC236}">
                <a16:creationId xmlns:a16="http://schemas.microsoft.com/office/drawing/2014/main" xmlns="" id="{866C0D31-E66A-4651-8072-9FFC71502C6F}"/>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57200" y="1284598"/>
            <a:ext cx="10591800" cy="4706290"/>
          </a:xfrm>
        </p:spPr>
      </p:pic>
    </p:spTree>
    <p:extLst>
      <p:ext uri="{BB962C8B-B14F-4D97-AF65-F5344CB8AC3E}">
        <p14:creationId xmlns:p14="http://schemas.microsoft.com/office/powerpoint/2010/main" val="4233662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14603A4-CA0B-4254-8D80-03ACF6CD4AED}"/>
              </a:ext>
            </a:extLst>
          </p:cNvPr>
          <p:cNvSpPr>
            <a:spLocks noGrp="1"/>
          </p:cNvSpPr>
          <p:nvPr>
            <p:ph type="title"/>
          </p:nvPr>
        </p:nvSpPr>
        <p:spPr/>
        <p:txBody>
          <a:bodyPr>
            <a:normAutofit fontScale="90000"/>
          </a:bodyPr>
          <a:lstStyle/>
          <a:p>
            <a:r>
              <a:rPr lang="en-US" dirty="0"/>
              <a:t>Average Traditional and Charter Per-Pupil Spending in LAUSD and OUSD Unconditional by Year (2014-15 through 2016-17)</a:t>
            </a:r>
          </a:p>
        </p:txBody>
      </p:sp>
      <p:sp>
        <p:nvSpPr>
          <p:cNvPr id="2" name="Slide Number Placeholder 1">
            <a:extLst>
              <a:ext uri="{FF2B5EF4-FFF2-40B4-BE49-F238E27FC236}">
                <a16:creationId xmlns:a16="http://schemas.microsoft.com/office/drawing/2014/main" xmlns="" id="{1747631C-F0DE-40F8-984E-14BF2C90B6DE}"/>
              </a:ext>
            </a:extLst>
          </p:cNvPr>
          <p:cNvSpPr>
            <a:spLocks noGrp="1"/>
          </p:cNvSpPr>
          <p:nvPr>
            <p:ph type="sldNum" sz="quarter" idx="14"/>
          </p:nvPr>
        </p:nvSpPr>
        <p:spPr/>
        <p:txBody>
          <a:bodyPr/>
          <a:lstStyle/>
          <a:p>
            <a:fld id="{BABF4E83-61DB-418F-A99F-17BC9BB58EF6}" type="slidenum">
              <a:rPr lang="en-US" smtClean="0"/>
              <a:pPr/>
              <a:t>9</a:t>
            </a:fld>
            <a:endParaRPr lang="en-US" dirty="0"/>
          </a:p>
        </p:txBody>
      </p:sp>
      <p:sp>
        <p:nvSpPr>
          <p:cNvPr id="6" name="Text Placeholder 5">
            <a:extLst>
              <a:ext uri="{FF2B5EF4-FFF2-40B4-BE49-F238E27FC236}">
                <a16:creationId xmlns:a16="http://schemas.microsoft.com/office/drawing/2014/main" xmlns="" id="{AA1B95A5-37E3-4A5C-83DB-00084299090F}"/>
              </a:ext>
            </a:extLst>
          </p:cNvPr>
          <p:cNvSpPr>
            <a:spLocks noGrp="1"/>
          </p:cNvSpPr>
          <p:nvPr>
            <p:ph type="body" sz="quarter" idx="13"/>
          </p:nvPr>
        </p:nvSpPr>
        <p:spPr>
          <a:xfrm>
            <a:off x="1933575" y="5989638"/>
            <a:ext cx="9791700" cy="220661"/>
          </a:xfrm>
        </p:spPr>
        <p:txBody>
          <a:bodyPr/>
          <a:lstStyle/>
          <a:p>
            <a:pPr>
              <a:lnSpc>
                <a:spcPct val="100000"/>
              </a:lnSpc>
            </a:pPr>
            <a:r>
              <a:rPr lang="en-US" sz="1200" dirty="0"/>
              <a:t>Note: These are unconditional comparisons within each district.</a:t>
            </a:r>
          </a:p>
        </p:txBody>
      </p:sp>
      <p:pic>
        <p:nvPicPr>
          <p:cNvPr id="8" name="Content Placeholder 7">
            <a:extLst>
              <a:ext uri="{FF2B5EF4-FFF2-40B4-BE49-F238E27FC236}">
                <a16:creationId xmlns:a16="http://schemas.microsoft.com/office/drawing/2014/main" xmlns="" id="{FBB4068E-E895-43DB-A9E8-D6C537AC0F9A}"/>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977468" y="1143000"/>
            <a:ext cx="10297389" cy="4846638"/>
          </a:xfrm>
        </p:spPr>
      </p:pic>
    </p:spTree>
    <p:extLst>
      <p:ext uri="{BB962C8B-B14F-4D97-AF65-F5344CB8AC3E}">
        <p14:creationId xmlns:p14="http://schemas.microsoft.com/office/powerpoint/2010/main" val="281762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 AIR PPT">
  <a:themeElements>
    <a:clrScheme name="AIR 2018 Txt1-Gray, Txt2-Blk, Bkg2-Lt Blue">
      <a:dk1>
        <a:srgbClr val="595959"/>
      </a:dk1>
      <a:lt1>
        <a:sysClr val="window" lastClr="FFFFFF"/>
      </a:lt1>
      <a:dk2>
        <a:srgbClr val="000000"/>
      </a:dk2>
      <a:lt2>
        <a:srgbClr val="D6ECFF"/>
      </a:lt2>
      <a:accent1>
        <a:srgbClr val="003462"/>
      </a:accent1>
      <a:accent2>
        <a:srgbClr val="0075E2"/>
      </a:accent2>
      <a:accent3>
        <a:srgbClr val="008673"/>
      </a:accent3>
      <a:accent4>
        <a:srgbClr val="C8510C"/>
      </a:accent4>
      <a:accent5>
        <a:srgbClr val="EFB219"/>
      </a:accent5>
      <a:accent6>
        <a:srgbClr val="09B0FE"/>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R_PowerPointTemplate-013018 [Read-Only]" id="{9045ADD9-B33D-4BFF-82BF-772734214DDD}" vid="{345002DD-5083-43D7-B7AE-414C40EFC0C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4" ma:contentTypeDescription="Create a new document." ma:contentTypeScope="" ma:versionID="8b05174801893035e92dad1421764737">
  <xsd:schema xmlns:xsd="http://www.w3.org/2001/XMLSchema" xmlns:xs="http://www.w3.org/2001/XMLSchema" xmlns:p="http://schemas.microsoft.com/office/2006/metadata/properties" xmlns:ns2="1709d302-aa1c-49f7-a43d-f13e34b813dc" xmlns:ns3="9714abc1-815c-4960-b75e-546bf8732ca3" targetNamespace="http://schemas.microsoft.com/office/2006/metadata/properties" ma:root="true" ma:fieldsID="af6e375d2bd7f689d83175b363f8ad17" ns2:_="" ns3:_="">
    <xsd:import namespace="1709d302-aa1c-49f7-a43d-f13e34b813dc"/>
    <xsd:import namespace="9714abc1-815c-4960-b75e-546bf8732ca3"/>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709d302-aa1c-49f7-a43d-f13e34b813dc">MA5PA5REYDV2-3118-1131</_dlc_DocId>
    <_dlc_DocIdUrl xmlns="1709d302-aa1c-49f7-a43d-f13e34b813dc">
      <Url>http://airportal.air.org/Services/PAC/_layouts/15/DocIdRedir.aspx?ID=MA5PA5REYDV2-3118-1131</Url>
      <Description>MA5PA5REYDV2-3118-1131</Description>
    </_dlc_DocIdUrl>
    <TaxKeywordTaxHTField xmlns="9714abc1-815c-4960-b75e-546bf8732ca3">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1709d302-aa1c-49f7-a43d-f13e34b813dc">
      <Value>1327</Value>
    </TaxCatchAl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E60DD-0AA5-4694-9679-4C10FD4D3910}">
  <ds:schemaRefs>
    <ds:schemaRef ds:uri="http://schemas.microsoft.com/sharepoint/events"/>
  </ds:schemaRefs>
</ds:datastoreItem>
</file>

<file path=customXml/itemProps2.xml><?xml version="1.0" encoding="utf-8"?>
<ds:datastoreItem xmlns:ds="http://schemas.openxmlformats.org/officeDocument/2006/customXml" ds:itemID="{1C7DA38F-716D-4A29-8444-E5C76C2BE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infopath/2007/PartnerControls"/>
    <ds:schemaRef ds:uri="9714abc1-815c-4960-b75e-546bf8732ca3"/>
    <ds:schemaRef ds:uri="http://purl.org/dc/elements/1.1/"/>
    <ds:schemaRef ds:uri="http://schemas.microsoft.com/office/2006/documentManagement/types"/>
    <ds:schemaRef ds:uri="http://purl.org/dc/terms/"/>
    <ds:schemaRef ds:uri="http://www.w3.org/XML/1998/namespace"/>
    <ds:schemaRef ds:uri="http://purl.org/dc/dcmitype/"/>
    <ds:schemaRef ds:uri="1709d302-aa1c-49f7-a43d-f13e34b813dc"/>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4325</TotalTime>
  <Words>2670</Words>
  <Application>Microsoft Office PowerPoint</Application>
  <PresentationFormat>Custom</PresentationFormat>
  <Paragraphs>188</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2018 AIR PPT</vt:lpstr>
      <vt:lpstr>Getting on the same page: A call for improving education finance research Practices</vt:lpstr>
      <vt:lpstr>Introduction and Motivation</vt:lpstr>
      <vt:lpstr>Meet the Presenter</vt:lpstr>
      <vt:lpstr>Some Questions of Interest</vt:lpstr>
      <vt:lpstr>Improvements in Our Practice Are Needed </vt:lpstr>
      <vt:lpstr>Example of How We Can Evaluate Data Quality</vt:lpstr>
      <vt:lpstr>Example of How We Can Improve Research 1</vt:lpstr>
      <vt:lpstr>Incidence of Unduplicated Targeted Pupils and Students with Disabilities in Aspire and Green Dot Versus Other LAUSD and OUSD Charter and Traditional Schools (2016-17)</vt:lpstr>
      <vt:lpstr>Average Traditional and Charter Per-Pupil Spending in LAUSD and OUSD Unconditional by Year (2014-15 through 2016-17)</vt:lpstr>
      <vt:lpstr>Average Traditional and Charter Per-Pupil Spending in LAUSD and OUSD – Conditional on Student Needs and Grade Configuration by Year (2014-15 through 2016-17)</vt:lpstr>
      <vt:lpstr>Analysis of Actual Charter and “As-If-Traditional” Predicted Charter Per-Pupil Spending in LAUSD and OUSD by Year (2014-15 through 2016-17)</vt:lpstr>
      <vt:lpstr>Example of How We Can Improve Research 2</vt:lpstr>
      <vt:lpstr>Average Expense per Pupil for Traditional and Charter Schools in Maryland, by School District (2012–13 to 2014–15)</vt:lpstr>
      <vt:lpstr>Average Actual Versus Predicted Charter School Per-Pupil Expense by District (2014–15)</vt:lpstr>
      <vt:lpstr>Examples of How We Can Improve Research 3</vt:lpstr>
      <vt:lpstr>Graphical Example of Implicit Weight Calculation</vt:lpstr>
      <vt:lpstr>Graphical Example of Slightly and Fully Conditional Implicit Weight Estimates for State of Maryland</vt:lpstr>
      <vt:lpstr>Graphical Example of Slightly and Fully Conditional Implicit Weight Estimates for Baltimore City Public Schools</vt:lpstr>
      <vt:lpstr>Jesse Levin Principal Research economist   jlevin@air.org</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Linda K. Reed</dc:creator>
  <cp:keywords>Add appropriate tags for accessibility</cp:keywords>
  <cp:lastModifiedBy>AFT</cp:lastModifiedBy>
  <cp:revision>299</cp:revision>
  <cp:lastPrinted>2018-09-14T16:10:41Z</cp:lastPrinted>
  <dcterms:created xsi:type="dcterms:W3CDTF">2017-12-04T16:41:06Z</dcterms:created>
  <dcterms:modified xsi:type="dcterms:W3CDTF">2019-04-25T18:32:15Z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0x0101000F2EE08176DAB5419159A53B04F1A034</vt:lpwstr>
  </property>
  <property fmtid="{D5CDD505-2E9C-101B-9397-08002B2CF9AE}" pid="4" name="TaxKeyword">
    <vt:lpwstr>1327;#Add appropriate tags for accessibility|eab204ad-ef36-4d01-a7c0-674086fd960c</vt:lpwstr>
  </property>
</Properties>
</file>