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58" r:id="rId5"/>
    <p:sldId id="260" r:id="rId6"/>
    <p:sldId id="261" r:id="rId7"/>
    <p:sldId id="281" r:id="rId8"/>
    <p:sldId id="282" r:id="rId9"/>
    <p:sldId id="283" r:id="rId10"/>
    <p:sldId id="262" r:id="rId11"/>
    <p:sldId id="263" r:id="rId12"/>
    <p:sldId id="264" r:id="rId13"/>
    <p:sldId id="265" r:id="rId14"/>
    <p:sldId id="266" r:id="rId15"/>
    <p:sldId id="267" r:id="rId16"/>
    <p:sldId id="268" r:id="rId17"/>
    <p:sldId id="269" r:id="rId18"/>
    <p:sldId id="270" r:id="rId19"/>
    <p:sldId id="271" r:id="rId20"/>
    <p:sldId id="280" r:id="rId21"/>
    <p:sldId id="272"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6" d="100"/>
          <a:sy n="36" d="100"/>
        </p:scale>
        <p:origin x="-78" y="-7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2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A838C-CF7D-437E-9C88-7CE6B72E43A4}" type="datetimeFigureOut">
              <a:rPr lang="en-US" smtClean="0"/>
              <a:t>04/24/2019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39A30-2C64-48E3-AF8B-F1BB13B8883B}" type="slidenum">
              <a:rPr lang="en-US" smtClean="0"/>
              <a:t>‹#›</a:t>
            </a:fld>
            <a:endParaRPr lang="en-US"/>
          </a:p>
        </p:txBody>
      </p:sp>
    </p:spTree>
    <p:extLst>
      <p:ext uri="{BB962C8B-B14F-4D97-AF65-F5344CB8AC3E}">
        <p14:creationId xmlns:p14="http://schemas.microsoft.com/office/powerpoint/2010/main" val="109824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&lt;FN&gt;Figure 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&lt;FT&gt;</a:t>
            </a:r>
            <a:r>
              <a:rPr lang="en-US" sz="1200" kern="1200" dirty="0">
                <a:solidFill>
                  <a:schemeClr val="tx1"/>
                </a:solidFill>
                <a:effectLst/>
                <a:latin typeface="+mn-lt"/>
                <a:ea typeface="+mn-ea"/>
                <a:cs typeface="+mn-cs"/>
              </a:rPr>
              <a:t>Factors affecting education costs </a:t>
            </a:r>
            <a:r>
              <a:rPr lang="en-US" sz="1200" kern="1200">
                <a:solidFill>
                  <a:schemeClr val="tx1"/>
                </a:solidFill>
                <a:effectLst/>
                <a:latin typeface="+mn-lt"/>
                <a:ea typeface="+mn-ea"/>
                <a:cs typeface="+mn-cs"/>
              </a:rPr>
              <a:t>and efficiency</a:t>
            </a:r>
            <a:endParaRPr lang="en-US" dirty="0"/>
          </a:p>
        </p:txBody>
      </p:sp>
      <p:sp>
        <p:nvSpPr>
          <p:cNvPr id="4" name="Slide Number Placeholder 3"/>
          <p:cNvSpPr>
            <a:spLocks noGrp="1"/>
          </p:cNvSpPr>
          <p:nvPr>
            <p:ph type="sldNum" sz="quarter" idx="10"/>
          </p:nvPr>
        </p:nvSpPr>
        <p:spPr/>
        <p:txBody>
          <a:bodyPr/>
          <a:lstStyle/>
          <a:p>
            <a:fld id="{4BE8B197-5CC6-47EF-BCA5-111F50F3E4CD}" type="slidenum">
              <a:rPr lang="en-US" smtClean="0"/>
              <a:t>7</a:t>
            </a:fld>
            <a:endParaRPr lang="en-US"/>
          </a:p>
        </p:txBody>
      </p:sp>
    </p:spTree>
    <p:extLst>
      <p:ext uri="{BB962C8B-B14F-4D97-AF65-F5344CB8AC3E}">
        <p14:creationId xmlns:p14="http://schemas.microsoft.com/office/powerpoint/2010/main" val="52051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&lt;FN&gt;Figure 1</a:t>
            </a:r>
            <a:r>
              <a:rPr lang="en-US" sz="1200" kern="1200" dirty="0">
                <a:solidFill>
                  <a:schemeClr val="tx1"/>
                </a:solidFill>
                <a:effectLst/>
                <a:latin typeface="+mn-lt"/>
                <a:ea typeface="+mn-ea"/>
                <a:cs typeface="+mn-cs"/>
              </a:rPr>
              <a:t>Linking Resources, Outcomes and Adequacy Targets</a:t>
            </a:r>
          </a:p>
          <a:p>
            <a:r>
              <a:rPr lang="en-US" dirty="0"/>
              <a:t>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&lt;FT&gt;</a:t>
            </a:r>
            <a:r>
              <a:rPr lang="en-US" sz="1200" kern="1200" dirty="0">
                <a:solidFill>
                  <a:schemeClr val="tx1"/>
                </a:solidFill>
                <a:effectLst/>
                <a:latin typeface="+mn-lt"/>
                <a:ea typeface="+mn-ea"/>
                <a:cs typeface="+mn-cs"/>
              </a:rPr>
              <a:t>Linking resources, outcomes, and adequacy targets</a:t>
            </a:r>
          </a:p>
          <a:p>
            <a:endParaRPr lang="en-US" dirty="0"/>
          </a:p>
        </p:txBody>
      </p:sp>
      <p:sp>
        <p:nvSpPr>
          <p:cNvPr id="4" name="Slide Number Placeholder 3"/>
          <p:cNvSpPr>
            <a:spLocks noGrp="1"/>
          </p:cNvSpPr>
          <p:nvPr>
            <p:ph type="sldNum" sz="quarter" idx="10"/>
          </p:nvPr>
        </p:nvSpPr>
        <p:spPr/>
        <p:txBody>
          <a:bodyPr/>
          <a:lstStyle/>
          <a:p>
            <a:fld id="{E43EDDD9-9504-443C-A96D-751CA338239F}" type="slidenum">
              <a:rPr lang="en-US" smtClean="0"/>
              <a:t>8</a:t>
            </a:fld>
            <a:endParaRPr lang="en-US"/>
          </a:p>
        </p:txBody>
      </p:sp>
    </p:spTree>
    <p:extLst>
      <p:ext uri="{BB962C8B-B14F-4D97-AF65-F5344CB8AC3E}">
        <p14:creationId xmlns:p14="http://schemas.microsoft.com/office/powerpoint/2010/main" val="2300240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37FCDEE-70A2-4EE0-A27A-32392E3847DA}"/>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1ED8A4-8799-4F61-885D-EED641CA8C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1F8B5E-C6F2-478A-97D4-8408D6240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D41BD2A-E7E0-447D-88F1-ED8D4D0592F5}"/>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5" name="Footer Placeholder 4">
            <a:extLst>
              <a:ext uri="{FF2B5EF4-FFF2-40B4-BE49-F238E27FC236}">
                <a16:creationId xmlns:a16="http://schemas.microsoft.com/office/drawing/2014/main" xmlns="" id="{A81895DE-20AC-444E-8C71-C63185D36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648ACC-CAA8-40AB-9718-A3AEC1B66529}"/>
              </a:ext>
            </a:extLst>
          </p:cNvPr>
          <p:cNvSpPr>
            <a:spLocks noGrp="1"/>
          </p:cNvSpPr>
          <p:nvPr>
            <p:ph type="sldNum" sz="quarter" idx="12"/>
          </p:nvPr>
        </p:nvSpPr>
        <p:spPr/>
        <p:txBody>
          <a:bodyPr/>
          <a:lstStyle/>
          <a:p>
            <a:fld id="{9CF61CCF-F000-4065-9D1B-D5DD42C30327}" type="slidenum">
              <a:rPr lang="en-US" smtClean="0"/>
              <a:t>‹#›</a:t>
            </a:fld>
            <a:endParaRPr lang="en-US"/>
          </a:p>
        </p:txBody>
      </p:sp>
      <p:pic>
        <p:nvPicPr>
          <p:cNvPr id="7" name="Picture 6">
            <a:extLst>
              <a:ext uri="{FF2B5EF4-FFF2-40B4-BE49-F238E27FC236}">
                <a16:creationId xmlns:a16="http://schemas.microsoft.com/office/drawing/2014/main" xmlns="" id="{C65DC05F-81B5-470C-936F-1649264F3E5F}"/>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318185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0CBDFC-C361-4CE9-B9BB-44FB94D8D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696EB6-439F-49C7-8EDC-342CDA153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B20DAD-A6D6-48FC-A81E-6E25CF76E0D9}"/>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5" name="Footer Placeholder 4">
            <a:extLst>
              <a:ext uri="{FF2B5EF4-FFF2-40B4-BE49-F238E27FC236}">
                <a16:creationId xmlns:a16="http://schemas.microsoft.com/office/drawing/2014/main" xmlns="" id="{5DC8FC68-9005-47D8-B152-86B116BF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07D3E5-91E7-4C85-94BA-2E8CC4D0E171}"/>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7" name="Rectangle 6">
            <a:extLst>
              <a:ext uri="{FF2B5EF4-FFF2-40B4-BE49-F238E27FC236}">
                <a16:creationId xmlns:a16="http://schemas.microsoft.com/office/drawing/2014/main" xmlns="" id="{0836BC21-FC70-46CB-94A3-20D62960538E}"/>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3C23274-7B4C-4C40-96E9-D8D831F7B460}"/>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383847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6A68A2-8096-4777-9A99-58C0198FB7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D374180-707A-4585-8CFB-8BAEA82BE3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DED5A3-FB6E-4B31-8094-7D946E2608A7}"/>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5" name="Footer Placeholder 4">
            <a:extLst>
              <a:ext uri="{FF2B5EF4-FFF2-40B4-BE49-F238E27FC236}">
                <a16:creationId xmlns:a16="http://schemas.microsoft.com/office/drawing/2014/main" xmlns="" id="{D384790F-2337-4FE4-B1BF-29F8821C6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E01205-387A-4126-B2A0-C0435966C081}"/>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7" name="Rectangle 6">
            <a:extLst>
              <a:ext uri="{FF2B5EF4-FFF2-40B4-BE49-F238E27FC236}">
                <a16:creationId xmlns:a16="http://schemas.microsoft.com/office/drawing/2014/main" xmlns="" id="{56D22E82-C900-42DC-8C1B-55D7645D45DF}"/>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594EC15-9ABB-4342-9472-FED6E7437C77}"/>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345138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00BD3FC-8E3F-4D05-908F-4539C6B4D6E7}"/>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EC04266-1CF7-4412-BB9B-41DE54395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B3B3D7-81CD-46CD-8058-EDB6393CD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6D4278-AD8D-4391-ABFC-42AF2CE84A85}"/>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5" name="Footer Placeholder 4">
            <a:extLst>
              <a:ext uri="{FF2B5EF4-FFF2-40B4-BE49-F238E27FC236}">
                <a16:creationId xmlns:a16="http://schemas.microsoft.com/office/drawing/2014/main" xmlns="" id="{D51E60BF-9577-4E0A-9E82-0B8C4954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5D9E40-4F49-4917-8BCC-105F1D159020}"/>
              </a:ext>
            </a:extLst>
          </p:cNvPr>
          <p:cNvSpPr>
            <a:spLocks noGrp="1"/>
          </p:cNvSpPr>
          <p:nvPr>
            <p:ph type="sldNum" sz="quarter" idx="12"/>
          </p:nvPr>
        </p:nvSpPr>
        <p:spPr/>
        <p:txBody>
          <a:bodyPr/>
          <a:lstStyle/>
          <a:p>
            <a:fld id="{9CF61CCF-F000-4065-9D1B-D5DD42C30327}" type="slidenum">
              <a:rPr lang="en-US" smtClean="0"/>
              <a:t>‹#›</a:t>
            </a:fld>
            <a:endParaRPr lang="en-US"/>
          </a:p>
        </p:txBody>
      </p:sp>
      <p:pic>
        <p:nvPicPr>
          <p:cNvPr id="7" name="Picture 6">
            <a:extLst>
              <a:ext uri="{FF2B5EF4-FFF2-40B4-BE49-F238E27FC236}">
                <a16:creationId xmlns:a16="http://schemas.microsoft.com/office/drawing/2014/main" xmlns="" id="{6859F70F-489D-48F8-A96A-DD92D2912D16}"/>
              </a:ext>
            </a:extLst>
          </p:cNvPr>
          <p:cNvPicPr>
            <a:picLocks noChangeAspect="1"/>
          </p:cNvPicPr>
          <p:nvPr userDrawn="1"/>
        </p:nvPicPr>
        <p:blipFill>
          <a:blip r:embed="rId2"/>
          <a:stretch>
            <a:fillRect/>
          </a:stretch>
        </p:blipFill>
        <p:spPr>
          <a:xfrm>
            <a:off x="7971904" y="6285083"/>
            <a:ext cx="4220095" cy="595142"/>
          </a:xfrm>
          <a:prstGeom prst="rect">
            <a:avLst/>
          </a:prstGeom>
        </p:spPr>
      </p:pic>
    </p:spTree>
    <p:extLst>
      <p:ext uri="{BB962C8B-B14F-4D97-AF65-F5344CB8AC3E}">
        <p14:creationId xmlns:p14="http://schemas.microsoft.com/office/powerpoint/2010/main" val="217507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9AD40-7CA2-471E-8CB3-6FCA42A9C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7175E0-53B2-4E46-B035-D434807BD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B05506A-FF9E-486D-91B4-F768D083F21C}"/>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5" name="Footer Placeholder 4">
            <a:extLst>
              <a:ext uri="{FF2B5EF4-FFF2-40B4-BE49-F238E27FC236}">
                <a16:creationId xmlns:a16="http://schemas.microsoft.com/office/drawing/2014/main" xmlns="" id="{829B454B-FC91-4463-8394-5B83E46EF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AA2C37-4894-4C0D-951B-70B96A6EF61D}"/>
              </a:ext>
            </a:extLst>
          </p:cNvPr>
          <p:cNvSpPr>
            <a:spLocks noGrp="1"/>
          </p:cNvSpPr>
          <p:nvPr>
            <p:ph type="sldNum" sz="quarter" idx="12"/>
          </p:nvPr>
        </p:nvSpPr>
        <p:spPr/>
        <p:txBody>
          <a:bodyPr/>
          <a:lstStyle/>
          <a:p>
            <a:fld id="{9CF61CCF-F000-4065-9D1B-D5DD42C30327}" type="slidenum">
              <a:rPr lang="en-US" smtClean="0"/>
              <a:t>‹#›</a:t>
            </a:fld>
            <a:endParaRPr lang="en-US"/>
          </a:p>
        </p:txBody>
      </p:sp>
    </p:spTree>
    <p:extLst>
      <p:ext uri="{BB962C8B-B14F-4D97-AF65-F5344CB8AC3E}">
        <p14:creationId xmlns:p14="http://schemas.microsoft.com/office/powerpoint/2010/main" val="246330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C00B5-51E1-4AE1-94A2-8C81A843C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2B855B-FDB2-4CD9-9CA0-12C2D62BA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0519EA-EF81-457E-9F38-C5D7BF466F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E0A69C-1889-48E7-B835-CA25B2A6EC80}"/>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6" name="Footer Placeholder 5">
            <a:extLst>
              <a:ext uri="{FF2B5EF4-FFF2-40B4-BE49-F238E27FC236}">
                <a16:creationId xmlns:a16="http://schemas.microsoft.com/office/drawing/2014/main" xmlns="" id="{DF01796D-91CF-47C4-A060-E01DC5733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CA2711-77F2-4179-8F4F-A126AC5DA3D8}"/>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8" name="Rectangle 7">
            <a:extLst>
              <a:ext uri="{FF2B5EF4-FFF2-40B4-BE49-F238E27FC236}">
                <a16:creationId xmlns:a16="http://schemas.microsoft.com/office/drawing/2014/main" xmlns="" id="{891D9511-DC9F-4AC6-90B5-3ADE7202C307}"/>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8EF2A65-344F-4E28-96A4-155299C673EF}"/>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215328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5824E-40BA-40CA-886B-6D87CF82C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5FB1D89-524C-4E4F-8CB7-AE5240194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5D251C-E989-4735-B9D7-0BF36CD936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89FBF2C-1005-4A85-82DC-9A575C29B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FB8D07-912C-40B1-9776-74EBA5B294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122A4B6-3F3D-41AE-9A16-5BBC4BF873E3}"/>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8" name="Footer Placeholder 7">
            <a:extLst>
              <a:ext uri="{FF2B5EF4-FFF2-40B4-BE49-F238E27FC236}">
                <a16:creationId xmlns:a16="http://schemas.microsoft.com/office/drawing/2014/main" xmlns="" id="{87B11E49-5E07-4317-BC9B-46F6995C9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323E8F-ACEE-4C16-A0AA-DC1B7F9C2F8B}"/>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10" name="Rectangle 9">
            <a:extLst>
              <a:ext uri="{FF2B5EF4-FFF2-40B4-BE49-F238E27FC236}">
                <a16:creationId xmlns:a16="http://schemas.microsoft.com/office/drawing/2014/main" xmlns="" id="{61CE64BC-3CF6-4700-8FB5-1A7A1AA69CA9}"/>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1651C83-3084-4F6D-81A4-83DCF7C52CE0}"/>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339530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4936C-6137-4C2D-9388-A1D5623422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6B8C7F-9D86-4628-8D2A-A5DFD68C1F16}"/>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4" name="Footer Placeholder 3">
            <a:extLst>
              <a:ext uri="{FF2B5EF4-FFF2-40B4-BE49-F238E27FC236}">
                <a16:creationId xmlns:a16="http://schemas.microsoft.com/office/drawing/2014/main" xmlns="" id="{2F910AAF-B6C6-4F12-B76A-C4D3BE5A5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EF138D4-7E81-4107-A37A-9B54E0914B4D}"/>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6" name="Rectangle 5">
            <a:extLst>
              <a:ext uri="{FF2B5EF4-FFF2-40B4-BE49-F238E27FC236}">
                <a16:creationId xmlns:a16="http://schemas.microsoft.com/office/drawing/2014/main" xmlns="" id="{7C042697-8045-4F4A-B16F-625A2C54A8CC}"/>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4762572-AC93-49EE-868D-79DCD29F2D17}"/>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183102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067A6B-1586-48E3-B32C-949AFAE44714}"/>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3" name="Footer Placeholder 2">
            <a:extLst>
              <a:ext uri="{FF2B5EF4-FFF2-40B4-BE49-F238E27FC236}">
                <a16:creationId xmlns:a16="http://schemas.microsoft.com/office/drawing/2014/main" xmlns="" id="{8E0EF730-DB0E-462D-B74A-36F1666FF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19991C-A4E3-45F2-95EA-183E7FC25CE0}"/>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5" name="Rectangle 4">
            <a:extLst>
              <a:ext uri="{FF2B5EF4-FFF2-40B4-BE49-F238E27FC236}">
                <a16:creationId xmlns:a16="http://schemas.microsoft.com/office/drawing/2014/main" xmlns="" id="{F12C4E12-39C4-434C-8DB7-3B49D96921D9}"/>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B7D1FCE-CA1C-486A-9D9D-5AA4F5B059DA}"/>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310998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E1856B-F05B-433E-B98B-1BE37F77B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0BF293C-FEF4-44B6-AFEE-152A1A357A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A11F2A-9E56-45E8-B6DA-D9ADAB88C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DC105B-9C52-4CBF-8A20-D3DB7E5ADBF9}"/>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6" name="Footer Placeholder 5">
            <a:extLst>
              <a:ext uri="{FF2B5EF4-FFF2-40B4-BE49-F238E27FC236}">
                <a16:creationId xmlns:a16="http://schemas.microsoft.com/office/drawing/2014/main" xmlns="" id="{623E008F-AF2A-4ADE-B46E-F8A84ADC6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EA03C7-EA87-450A-B39D-3AB8BA92D50F}"/>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8" name="Rectangle 7">
            <a:extLst>
              <a:ext uri="{FF2B5EF4-FFF2-40B4-BE49-F238E27FC236}">
                <a16:creationId xmlns:a16="http://schemas.microsoft.com/office/drawing/2014/main" xmlns="" id="{98BCE0C5-911D-493C-AB3C-6ECAA07ECB28}"/>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A28A7E22-FAA3-42BB-BE95-88DE28FAA176}"/>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122480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6E0DA-0645-4B6B-AAEA-048D1C2CD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291EEC-8EA0-45BB-8853-F0E322B83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31D2C8C-3911-4730-83D0-6957D9845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25403F-B6C9-4601-AD01-099A2F3A8018}"/>
              </a:ext>
            </a:extLst>
          </p:cNvPr>
          <p:cNvSpPr>
            <a:spLocks noGrp="1"/>
          </p:cNvSpPr>
          <p:nvPr>
            <p:ph type="dt" sz="half" idx="10"/>
          </p:nvPr>
        </p:nvSpPr>
        <p:spPr/>
        <p:txBody>
          <a:bodyPr/>
          <a:lstStyle/>
          <a:p>
            <a:fld id="{913CF68E-7CE6-4388-A461-EFEB6AF4D432}" type="datetimeFigureOut">
              <a:rPr lang="en-US" smtClean="0"/>
              <a:t>04/24/2019</a:t>
            </a:fld>
            <a:endParaRPr lang="en-US"/>
          </a:p>
        </p:txBody>
      </p:sp>
      <p:sp>
        <p:nvSpPr>
          <p:cNvPr id="6" name="Footer Placeholder 5">
            <a:extLst>
              <a:ext uri="{FF2B5EF4-FFF2-40B4-BE49-F238E27FC236}">
                <a16:creationId xmlns:a16="http://schemas.microsoft.com/office/drawing/2014/main" xmlns="" id="{9F85FEE5-91EB-4B50-BA5F-D335E06ED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8413B-F3E6-4743-AD61-D375DEAA8753}"/>
              </a:ext>
            </a:extLst>
          </p:cNvPr>
          <p:cNvSpPr>
            <a:spLocks noGrp="1"/>
          </p:cNvSpPr>
          <p:nvPr>
            <p:ph type="sldNum" sz="quarter" idx="12"/>
          </p:nvPr>
        </p:nvSpPr>
        <p:spPr/>
        <p:txBody>
          <a:bodyPr/>
          <a:lstStyle/>
          <a:p>
            <a:fld id="{9CF61CCF-F000-4065-9D1B-D5DD42C30327}" type="slidenum">
              <a:rPr lang="en-US" smtClean="0"/>
              <a:t>‹#›</a:t>
            </a:fld>
            <a:endParaRPr lang="en-US"/>
          </a:p>
        </p:txBody>
      </p:sp>
      <p:sp>
        <p:nvSpPr>
          <p:cNvPr id="8" name="Rectangle 7">
            <a:extLst>
              <a:ext uri="{FF2B5EF4-FFF2-40B4-BE49-F238E27FC236}">
                <a16:creationId xmlns:a16="http://schemas.microsoft.com/office/drawing/2014/main" xmlns="" id="{2A7FDF04-EE69-4827-8CEF-686A1052A176}"/>
              </a:ext>
            </a:extLst>
          </p:cNvPr>
          <p:cNvSpPr/>
          <p:nvPr userDrawn="1"/>
        </p:nvSpPr>
        <p:spPr>
          <a:xfrm>
            <a:off x="0" y="0"/>
            <a:ext cx="12191999" cy="688022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3A023086-2535-401D-AB50-79E7751D106F}"/>
              </a:ext>
            </a:extLst>
          </p:cNvPr>
          <p:cNvPicPr>
            <a:picLocks noChangeAspect="1"/>
          </p:cNvPicPr>
          <p:nvPr userDrawn="1"/>
        </p:nvPicPr>
        <p:blipFill>
          <a:blip r:embed="rId2"/>
          <a:stretch>
            <a:fillRect/>
          </a:stretch>
        </p:blipFill>
        <p:spPr>
          <a:xfrm>
            <a:off x="7130472" y="6166419"/>
            <a:ext cx="5061527" cy="713805"/>
          </a:xfrm>
          <a:prstGeom prst="rect">
            <a:avLst/>
          </a:prstGeom>
        </p:spPr>
      </p:pic>
    </p:spTree>
    <p:extLst>
      <p:ext uri="{BB962C8B-B14F-4D97-AF65-F5344CB8AC3E}">
        <p14:creationId xmlns:p14="http://schemas.microsoft.com/office/powerpoint/2010/main" val="404723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98FF2D0-D7A3-479B-9CF0-8635C076C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69B350-B56D-47A4-8F3C-EE641C612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87FBF1-DC9D-4303-88B0-D6EE9B953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CF68E-7CE6-4388-A461-EFEB6AF4D432}" type="datetimeFigureOut">
              <a:rPr lang="en-US" smtClean="0"/>
              <a:t>04/24/2019</a:t>
            </a:fld>
            <a:endParaRPr lang="en-US"/>
          </a:p>
        </p:txBody>
      </p:sp>
      <p:sp>
        <p:nvSpPr>
          <p:cNvPr id="5" name="Footer Placeholder 4">
            <a:extLst>
              <a:ext uri="{FF2B5EF4-FFF2-40B4-BE49-F238E27FC236}">
                <a16:creationId xmlns:a16="http://schemas.microsoft.com/office/drawing/2014/main" xmlns="" id="{8B74C6F8-310B-48AE-BBB8-5ACA6E57B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1BA383B-D18E-468E-BB2C-6D62ED005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61CCF-F000-4065-9D1B-D5DD42C30327}" type="slidenum">
              <a:rPr lang="en-US" smtClean="0"/>
              <a:t>‹#›</a:t>
            </a:fld>
            <a:endParaRPr lang="en-US"/>
          </a:p>
        </p:txBody>
      </p:sp>
    </p:spTree>
    <p:extLst>
      <p:ext uri="{BB962C8B-B14F-4D97-AF65-F5344CB8AC3E}">
        <p14:creationId xmlns:p14="http://schemas.microsoft.com/office/powerpoint/2010/main" val="237651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3916F-2BDB-4BD8-A922-7D97EDAAF42B}"/>
              </a:ext>
            </a:extLst>
          </p:cNvPr>
          <p:cNvSpPr>
            <a:spLocks noGrp="1"/>
          </p:cNvSpPr>
          <p:nvPr>
            <p:ph type="ctrTitle"/>
          </p:nvPr>
        </p:nvSpPr>
        <p:spPr>
          <a:xfrm>
            <a:off x="-82296" y="285383"/>
            <a:ext cx="10981944" cy="1119662"/>
          </a:xfrm>
        </p:spPr>
        <p:txBody>
          <a:bodyPr>
            <a:normAutofit/>
          </a:bodyPr>
          <a:lstStyle/>
          <a:p>
            <a:r>
              <a:rPr lang="en-US" b="1" dirty="0"/>
              <a:t>School Finance Indicator Database</a:t>
            </a:r>
          </a:p>
        </p:txBody>
      </p:sp>
      <p:pic>
        <p:nvPicPr>
          <p:cNvPr id="5" name="Picture 4">
            <a:extLst>
              <a:ext uri="{FF2B5EF4-FFF2-40B4-BE49-F238E27FC236}">
                <a16:creationId xmlns:a16="http://schemas.microsoft.com/office/drawing/2014/main" xmlns="" id="{10160CBC-9D41-41F3-8752-2506DBADD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34" y="1405045"/>
            <a:ext cx="4057210" cy="533843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260" t="8122" r="9336" b="17790"/>
          <a:stretch/>
        </p:blipFill>
        <p:spPr>
          <a:xfrm>
            <a:off x="4596035" y="2956365"/>
            <a:ext cx="1404012" cy="15207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825" y="2977913"/>
            <a:ext cx="1470211" cy="147021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0129" r="29027" b="33316"/>
          <a:stretch/>
        </p:blipFill>
        <p:spPr>
          <a:xfrm>
            <a:off x="7779814" y="2963766"/>
            <a:ext cx="1359186" cy="1513308"/>
          </a:xfrm>
          <a:prstGeom prst="rect">
            <a:avLst/>
          </a:prstGeom>
        </p:spPr>
      </p:pic>
      <p:sp>
        <p:nvSpPr>
          <p:cNvPr id="8" name="Oval Callout 7"/>
          <p:cNvSpPr/>
          <p:nvPr/>
        </p:nvSpPr>
        <p:spPr>
          <a:xfrm>
            <a:off x="4596035" y="1916750"/>
            <a:ext cx="2037539" cy="7978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Dude, look at that scatterplot!</a:t>
            </a:r>
          </a:p>
          <a:p>
            <a:pPr algn="ctr"/>
            <a:r>
              <a:rPr lang="en-US" sz="1400" dirty="0"/>
              <a:t>Love this stuff!</a:t>
            </a:r>
          </a:p>
        </p:txBody>
      </p:sp>
      <p:sp>
        <p:nvSpPr>
          <p:cNvPr id="9" name="Oval Callout 8"/>
          <p:cNvSpPr/>
          <p:nvPr/>
        </p:nvSpPr>
        <p:spPr>
          <a:xfrm>
            <a:off x="6313842" y="4627619"/>
            <a:ext cx="2037539" cy="797859"/>
          </a:xfrm>
          <a:prstGeom prst="wedgeEllipseCallout">
            <a:avLst>
              <a:gd name="adj1" fmla="val -37112"/>
              <a:gd name="adj2" fmla="val -61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He’s at it again Jazzman!</a:t>
            </a:r>
          </a:p>
        </p:txBody>
      </p:sp>
      <p:sp>
        <p:nvSpPr>
          <p:cNvPr id="10" name="Cloud Callout 9"/>
          <p:cNvSpPr/>
          <p:nvPr/>
        </p:nvSpPr>
        <p:spPr>
          <a:xfrm>
            <a:off x="7755266" y="1898821"/>
            <a:ext cx="2397212" cy="914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You’re telling me? Glad I’m done with that </a:t>
            </a:r>
            <a:r>
              <a:rPr lang="en-US" sz="1400" dirty="0" err="1"/>
              <a:t>Ph.D</a:t>
            </a:r>
            <a:r>
              <a:rPr lang="en-US" sz="1400" dirty="0"/>
              <a:t>!</a:t>
            </a:r>
          </a:p>
        </p:txBody>
      </p:sp>
    </p:spTree>
    <p:extLst>
      <p:ext uri="{BB962C8B-B14F-4D97-AF65-F5344CB8AC3E}">
        <p14:creationId xmlns:p14="http://schemas.microsoft.com/office/powerpoint/2010/main" val="65619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EF37A-0B02-4681-AAE8-8E876DD9D4C6}"/>
              </a:ext>
            </a:extLst>
          </p:cNvPr>
          <p:cNvSpPr>
            <a:spLocks noGrp="1"/>
          </p:cNvSpPr>
          <p:nvPr>
            <p:ph type="title"/>
          </p:nvPr>
        </p:nvSpPr>
        <p:spPr/>
        <p:txBody>
          <a:bodyPr/>
          <a:lstStyle/>
          <a:p>
            <a:r>
              <a:rPr lang="en-US" b="1" dirty="0"/>
              <a:t>Progressivity</a:t>
            </a:r>
          </a:p>
        </p:txBody>
      </p:sp>
      <p:sp>
        <p:nvSpPr>
          <p:cNvPr id="3" name="Content Placeholder 2">
            <a:extLst>
              <a:ext uri="{FF2B5EF4-FFF2-40B4-BE49-F238E27FC236}">
                <a16:creationId xmlns:a16="http://schemas.microsoft.com/office/drawing/2014/main" xmlns="" id="{ED0D49AF-2679-4F7C-B06E-1A2D50CD2B6E}"/>
              </a:ext>
            </a:extLst>
          </p:cNvPr>
          <p:cNvSpPr>
            <a:spLocks noGrp="1"/>
          </p:cNvSpPr>
          <p:nvPr>
            <p:ph idx="1"/>
          </p:nvPr>
        </p:nvSpPr>
        <p:spPr/>
        <p:txBody>
          <a:bodyPr/>
          <a:lstStyle/>
          <a:p>
            <a:pPr marL="514350" indent="-514350">
              <a:buFont typeface="+mj-lt"/>
              <a:buAutoNum type="arabicPeriod"/>
            </a:pPr>
            <a:r>
              <a:rPr lang="en-US" b="1" dirty="0"/>
              <a:t>Substantial progressivity: </a:t>
            </a:r>
            <a:r>
              <a:rPr lang="en-US" dirty="0"/>
              <a:t>The ratio of adjusted state and local revenue in higher-poverty districts (10, 20, or 30 percent poverty) to that of the lowest-poverty districts (0 percent poverty) within a given state.</a:t>
            </a:r>
          </a:p>
          <a:p>
            <a:pPr marL="514350" indent="-514350">
              <a:buFont typeface="+mj-lt"/>
              <a:buAutoNum type="arabicPeriod"/>
            </a:pPr>
            <a:r>
              <a:rPr lang="en-US" b="1" dirty="0"/>
              <a:t>Systematic progressivity: </a:t>
            </a:r>
            <a:r>
              <a:rPr lang="en-US" dirty="0"/>
              <a:t>The correlation between revenue and poverty (labor market centered) among all districts within a given state.</a:t>
            </a:r>
          </a:p>
        </p:txBody>
      </p:sp>
    </p:spTree>
    <p:extLst>
      <p:ext uri="{BB962C8B-B14F-4D97-AF65-F5344CB8AC3E}">
        <p14:creationId xmlns:p14="http://schemas.microsoft.com/office/powerpoint/2010/main" val="248991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F5174-C237-4E41-8580-45EAD0497D48}"/>
              </a:ext>
            </a:extLst>
          </p:cNvPr>
          <p:cNvSpPr>
            <a:spLocks noGrp="1"/>
          </p:cNvSpPr>
          <p:nvPr>
            <p:ph type="title"/>
          </p:nvPr>
        </p:nvSpPr>
        <p:spPr/>
        <p:txBody>
          <a:bodyPr/>
          <a:lstStyle/>
          <a:p>
            <a:r>
              <a:rPr lang="en-US" b="1" dirty="0"/>
              <a:t>Describing State School Finance Systems</a:t>
            </a:r>
          </a:p>
        </p:txBody>
      </p:sp>
      <p:pic>
        <p:nvPicPr>
          <p:cNvPr id="3" name="Picture 2">
            <a:extLst>
              <a:ext uri="{FF2B5EF4-FFF2-40B4-BE49-F238E27FC236}">
                <a16:creationId xmlns:a16="http://schemas.microsoft.com/office/drawing/2014/main" xmlns="" id="{C78FC874-4DFA-4A21-8350-99E880D88335}"/>
              </a:ext>
            </a:extLst>
          </p:cNvPr>
          <p:cNvPicPr>
            <a:picLocks noChangeAspect="1"/>
          </p:cNvPicPr>
          <p:nvPr/>
        </p:nvPicPr>
        <p:blipFill>
          <a:blip r:embed="rId2"/>
          <a:stretch>
            <a:fillRect/>
          </a:stretch>
        </p:blipFill>
        <p:spPr>
          <a:xfrm>
            <a:off x="942882" y="1690688"/>
            <a:ext cx="10691524" cy="4101946"/>
          </a:xfrm>
          <a:prstGeom prst="rect">
            <a:avLst/>
          </a:prstGeom>
        </p:spPr>
      </p:pic>
    </p:spTree>
    <p:extLst>
      <p:ext uri="{BB962C8B-B14F-4D97-AF65-F5344CB8AC3E}">
        <p14:creationId xmlns:p14="http://schemas.microsoft.com/office/powerpoint/2010/main" val="306876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57DDEE4-0618-45D9-AD66-CC13D263719D}"/>
              </a:ext>
            </a:extLst>
          </p:cNvPr>
          <p:cNvSpPr/>
          <p:nvPr/>
        </p:nvSpPr>
        <p:spPr>
          <a:xfrm>
            <a:off x="72871" y="1514764"/>
            <a:ext cx="12046258" cy="35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5F5174-C237-4E41-8580-45EAD0497D48}"/>
              </a:ext>
            </a:extLst>
          </p:cNvPr>
          <p:cNvSpPr>
            <a:spLocks noGrp="1"/>
          </p:cNvSpPr>
          <p:nvPr>
            <p:ph type="title"/>
          </p:nvPr>
        </p:nvSpPr>
        <p:spPr/>
        <p:txBody>
          <a:bodyPr/>
          <a:lstStyle/>
          <a:p>
            <a:r>
              <a:rPr lang="en-US" b="1" dirty="0"/>
              <a:t>Describing State School Finance Systems</a:t>
            </a:r>
          </a:p>
        </p:txBody>
      </p:sp>
      <p:pic>
        <p:nvPicPr>
          <p:cNvPr id="4" name="Picture 3">
            <a:extLst>
              <a:ext uri="{FF2B5EF4-FFF2-40B4-BE49-F238E27FC236}">
                <a16:creationId xmlns:a16="http://schemas.microsoft.com/office/drawing/2014/main" xmlns="" id="{D489F724-2AA8-45D5-9D0E-B41AE9A7412A}"/>
              </a:ext>
            </a:extLst>
          </p:cNvPr>
          <p:cNvPicPr>
            <a:picLocks noChangeAspect="1"/>
          </p:cNvPicPr>
          <p:nvPr/>
        </p:nvPicPr>
        <p:blipFill rotWithShape="1">
          <a:blip r:embed="rId2"/>
          <a:srcRect t="1233"/>
          <a:stretch/>
        </p:blipFill>
        <p:spPr>
          <a:xfrm>
            <a:off x="145742" y="1979720"/>
            <a:ext cx="3943350" cy="2935180"/>
          </a:xfrm>
          <a:prstGeom prst="rect">
            <a:avLst/>
          </a:prstGeom>
        </p:spPr>
      </p:pic>
      <p:pic>
        <p:nvPicPr>
          <p:cNvPr id="5" name="Picture 4">
            <a:extLst>
              <a:ext uri="{FF2B5EF4-FFF2-40B4-BE49-F238E27FC236}">
                <a16:creationId xmlns:a16="http://schemas.microsoft.com/office/drawing/2014/main" xmlns="" id="{CE0707F4-742D-40F5-A2D3-1F85DE35F715}"/>
              </a:ext>
            </a:extLst>
          </p:cNvPr>
          <p:cNvPicPr>
            <a:picLocks noChangeAspect="1"/>
          </p:cNvPicPr>
          <p:nvPr/>
        </p:nvPicPr>
        <p:blipFill>
          <a:blip r:embed="rId3"/>
          <a:stretch>
            <a:fillRect/>
          </a:stretch>
        </p:blipFill>
        <p:spPr>
          <a:xfrm>
            <a:off x="4178610" y="1790700"/>
            <a:ext cx="3924300" cy="3124200"/>
          </a:xfrm>
          <a:prstGeom prst="rect">
            <a:avLst/>
          </a:prstGeom>
        </p:spPr>
      </p:pic>
      <p:pic>
        <p:nvPicPr>
          <p:cNvPr id="6" name="Picture 5">
            <a:extLst>
              <a:ext uri="{FF2B5EF4-FFF2-40B4-BE49-F238E27FC236}">
                <a16:creationId xmlns:a16="http://schemas.microsoft.com/office/drawing/2014/main" xmlns="" id="{9122BDBF-2804-47E9-9B48-C1218C6AD83F}"/>
              </a:ext>
            </a:extLst>
          </p:cNvPr>
          <p:cNvPicPr>
            <a:picLocks noChangeAspect="1"/>
          </p:cNvPicPr>
          <p:nvPr/>
        </p:nvPicPr>
        <p:blipFill>
          <a:blip r:embed="rId4"/>
          <a:stretch>
            <a:fillRect/>
          </a:stretch>
        </p:blipFill>
        <p:spPr>
          <a:xfrm>
            <a:off x="8131021" y="1847850"/>
            <a:ext cx="3943350" cy="3009900"/>
          </a:xfrm>
          <a:prstGeom prst="rect">
            <a:avLst/>
          </a:prstGeom>
        </p:spPr>
      </p:pic>
    </p:spTree>
    <p:extLst>
      <p:ext uri="{BB962C8B-B14F-4D97-AF65-F5344CB8AC3E}">
        <p14:creationId xmlns:p14="http://schemas.microsoft.com/office/powerpoint/2010/main" val="391411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C1C10-0D94-440D-872A-817FBB54C54E}"/>
              </a:ext>
            </a:extLst>
          </p:cNvPr>
          <p:cNvSpPr>
            <a:spLocks noGrp="1"/>
          </p:cNvSpPr>
          <p:nvPr>
            <p:ph type="title"/>
          </p:nvPr>
        </p:nvSpPr>
        <p:spPr/>
        <p:txBody>
          <a:bodyPr/>
          <a:lstStyle/>
          <a:p>
            <a:r>
              <a:rPr lang="en-US" b="1" dirty="0"/>
              <a:t>Evaluating School Finance Systems</a:t>
            </a:r>
          </a:p>
        </p:txBody>
      </p:sp>
      <p:sp>
        <p:nvSpPr>
          <p:cNvPr id="3" name="Content Placeholder 2">
            <a:extLst>
              <a:ext uri="{FF2B5EF4-FFF2-40B4-BE49-F238E27FC236}">
                <a16:creationId xmlns:a16="http://schemas.microsoft.com/office/drawing/2014/main" xmlns="" id="{27133160-3EEB-4EE3-9D7E-CE219F398599}"/>
              </a:ext>
            </a:extLst>
          </p:cNvPr>
          <p:cNvSpPr>
            <a:spLocks noGrp="1"/>
          </p:cNvSpPr>
          <p:nvPr>
            <p:ph idx="1"/>
          </p:nvPr>
        </p:nvSpPr>
        <p:spPr/>
        <p:txBody>
          <a:bodyPr>
            <a:normAutofit fontScale="92500" lnSpcReduction="20000"/>
          </a:bodyPr>
          <a:lstStyle/>
          <a:p>
            <a:pPr marL="514350" indent="-514350">
              <a:buFont typeface="+mj-lt"/>
              <a:buAutoNum type="arabicPeriod"/>
            </a:pPr>
            <a:r>
              <a:rPr lang="en-US" b="1" dirty="0"/>
              <a:t>Effort</a:t>
            </a:r>
            <a:r>
              <a:rPr lang="en-US" dirty="0"/>
              <a:t>: All else being equal, more effort is better, particularly for states with less capacity. Conversely, however, states with larger economies may not require as much effort as states with smaller economies.</a:t>
            </a:r>
          </a:p>
          <a:p>
            <a:pPr marL="514350" indent="-514350">
              <a:buFont typeface="+mj-lt"/>
              <a:buAutoNum type="arabicPeriod"/>
            </a:pPr>
            <a:r>
              <a:rPr lang="en-US" b="1" dirty="0"/>
              <a:t>Adequacy</a:t>
            </a:r>
            <a:r>
              <a:rPr lang="en-US" dirty="0"/>
              <a:t>: In light of widespread agreement that educational outcomes in the U.S. must improve, we assert, as a general principle, that allocating more resources to schools is better. However, states should also provide resources to schools that are commensurate with achieving common outcomes or improvement toward those outcomes. </a:t>
            </a:r>
          </a:p>
          <a:p>
            <a:pPr marL="514350" indent="-514350">
              <a:buFont typeface="+mj-lt"/>
              <a:buAutoNum type="arabicPeriod"/>
            </a:pPr>
            <a:r>
              <a:rPr lang="en-US" b="1" dirty="0"/>
              <a:t>Progressivity</a:t>
            </a:r>
            <a:r>
              <a:rPr lang="en-US" dirty="0"/>
              <a:t>: States’ allocation of resources should be progressive -–i.e., districts serving more high-needs students should receive more revenue. The optimal degree of progressivity, however, might depend on factors such as the amount of inequality of education outcomes (for example, states with large achievement gaps might allocate resources more progressively)</a:t>
            </a:r>
          </a:p>
        </p:txBody>
      </p:sp>
    </p:spTree>
    <p:extLst>
      <p:ext uri="{BB962C8B-B14F-4D97-AF65-F5344CB8AC3E}">
        <p14:creationId xmlns:p14="http://schemas.microsoft.com/office/powerpoint/2010/main" val="3224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CB3D8-5FB9-4510-9E52-24C588BA619F}"/>
              </a:ext>
            </a:extLst>
          </p:cNvPr>
          <p:cNvSpPr>
            <a:spLocks noGrp="1"/>
          </p:cNvSpPr>
          <p:nvPr>
            <p:ph type="title"/>
          </p:nvPr>
        </p:nvSpPr>
        <p:spPr/>
        <p:txBody>
          <a:bodyPr/>
          <a:lstStyle/>
          <a:p>
            <a:r>
              <a:rPr lang="en-US" b="1" dirty="0"/>
              <a:t>Resource Indicators</a:t>
            </a:r>
          </a:p>
        </p:txBody>
      </p:sp>
      <p:sp>
        <p:nvSpPr>
          <p:cNvPr id="3" name="Content Placeholder 2">
            <a:extLst>
              <a:ext uri="{FF2B5EF4-FFF2-40B4-BE49-F238E27FC236}">
                <a16:creationId xmlns:a16="http://schemas.microsoft.com/office/drawing/2014/main" xmlns="" id="{6CEDDA45-1F0B-4DF3-8D7D-39076C9F71E6}"/>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Teacher/non-teacher wage competitiveness: Comparison of teachers’ wages to wages of other professionals in the same state, controlling for factors such as age and education.</a:t>
            </a:r>
          </a:p>
          <a:p>
            <a:pPr marL="514350" indent="-514350">
              <a:buFont typeface="+mj-lt"/>
              <a:buAutoNum type="arabicPeriod"/>
            </a:pPr>
            <a:r>
              <a:rPr lang="en-US" dirty="0"/>
              <a:t>Predicted staffing ratios: Teacher-per-student ratios by district poverty adjusted for district size, regional wage variation, and population density. Can be compared with high-and low-poverty districts in each state.</a:t>
            </a:r>
          </a:p>
          <a:p>
            <a:pPr marL="514350" indent="-514350">
              <a:buFont typeface="+mj-lt"/>
              <a:buAutoNum type="arabicPeriod"/>
            </a:pPr>
            <a:r>
              <a:rPr lang="en-US" dirty="0"/>
              <a:t>Predicted class size: Average class size by district poverty, for both departmentalized and self-contained classes, adjusted for district size, regional wage variation, and population density. Can be compared with high-and low-poverty districts in each state.</a:t>
            </a:r>
          </a:p>
          <a:p>
            <a:pPr marL="514350" indent="-514350">
              <a:buFont typeface="+mj-lt"/>
              <a:buAutoNum type="arabicPeriod"/>
            </a:pPr>
            <a:r>
              <a:rPr lang="en-US" dirty="0"/>
              <a:t>Teacher salary competitiveness: Ratio of actual to predicted teacher salaries, adjusted for degree, experience, and labor market, by poverty (poverty as a percentage of poverty within the labor market). Can be compared with high-and low-poverty districts in each state.</a:t>
            </a:r>
          </a:p>
          <a:p>
            <a:pPr marL="514350" indent="-514350">
              <a:buFont typeface="+mj-lt"/>
              <a:buAutoNum type="arabicPeriod"/>
            </a:pPr>
            <a:r>
              <a:rPr lang="en-US" dirty="0"/>
              <a:t>Coverage and charter market share: The number of school-aged students enrolled in public schools as a percentage of all school-aged children, as well as total charter school market share by state (percent of all public school students enrolled in charter schools).</a:t>
            </a:r>
          </a:p>
          <a:p>
            <a:pPr marL="514350" indent="-514350">
              <a:buFont typeface="+mj-lt"/>
              <a:buAutoNum type="arabicPeriod"/>
            </a:pPr>
            <a:r>
              <a:rPr lang="en-US" dirty="0"/>
              <a:t>Income-based early childhood schooling gap: The number of 3-and 4-year-olds from low-income families enrolled in school as a percentage of the total number of 3-and 4-year-olds enrolled in school.</a:t>
            </a:r>
          </a:p>
        </p:txBody>
      </p:sp>
    </p:spTree>
    <p:extLst>
      <p:ext uri="{BB962C8B-B14F-4D97-AF65-F5344CB8AC3E}">
        <p14:creationId xmlns:p14="http://schemas.microsoft.com/office/powerpoint/2010/main" val="349547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36ED2-EF83-4985-A379-1A056478A368}"/>
              </a:ext>
            </a:extLst>
          </p:cNvPr>
          <p:cNvSpPr>
            <a:spLocks noGrp="1"/>
          </p:cNvSpPr>
          <p:nvPr>
            <p:ph type="title"/>
          </p:nvPr>
        </p:nvSpPr>
        <p:spPr/>
        <p:txBody>
          <a:bodyPr/>
          <a:lstStyle/>
          <a:p>
            <a:r>
              <a:rPr lang="en-US" dirty="0"/>
              <a:t>Relationships Among Indicators</a:t>
            </a:r>
          </a:p>
        </p:txBody>
      </p:sp>
      <p:sp>
        <p:nvSpPr>
          <p:cNvPr id="3" name="Text Placeholder 2">
            <a:extLst>
              <a:ext uri="{FF2B5EF4-FFF2-40B4-BE49-F238E27FC236}">
                <a16:creationId xmlns:a16="http://schemas.microsoft.com/office/drawing/2014/main" xmlns="" id="{27BC7B51-3633-45D5-AA39-314E135A25C2}"/>
              </a:ext>
            </a:extLst>
          </p:cNvPr>
          <p:cNvSpPr>
            <a:spLocks noGrp="1"/>
          </p:cNvSpPr>
          <p:nvPr>
            <p:ph type="body" idx="1"/>
          </p:nvPr>
        </p:nvSpPr>
        <p:spPr/>
        <p:txBody>
          <a:bodyPr/>
          <a:lstStyle/>
          <a:p>
            <a:r>
              <a:rPr lang="en-US" dirty="0"/>
              <a:t>Triangulating Indicators to Characterize State Systems</a:t>
            </a:r>
          </a:p>
        </p:txBody>
      </p:sp>
    </p:spTree>
    <p:extLst>
      <p:ext uri="{BB962C8B-B14F-4D97-AF65-F5344CB8AC3E}">
        <p14:creationId xmlns:p14="http://schemas.microsoft.com/office/powerpoint/2010/main" val="406832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EDDCE4C-552A-4B0D-84F5-6C20A78CDBD0}"/>
              </a:ext>
            </a:extLst>
          </p:cNvPr>
          <p:cNvPicPr>
            <a:picLocks noChangeAspect="1"/>
          </p:cNvPicPr>
          <p:nvPr/>
        </p:nvPicPr>
        <p:blipFill>
          <a:blip r:embed="rId2"/>
          <a:stretch>
            <a:fillRect/>
          </a:stretch>
        </p:blipFill>
        <p:spPr>
          <a:xfrm>
            <a:off x="1779163" y="83295"/>
            <a:ext cx="8279238" cy="6020069"/>
          </a:xfrm>
          <a:prstGeom prst="rect">
            <a:avLst/>
          </a:prstGeom>
        </p:spPr>
      </p:pic>
    </p:spTree>
    <p:extLst>
      <p:ext uri="{BB962C8B-B14F-4D97-AF65-F5344CB8AC3E}">
        <p14:creationId xmlns:p14="http://schemas.microsoft.com/office/powerpoint/2010/main" val="243579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4ABC4AE-6079-4DAE-A76E-C23EB8AA3E70}"/>
              </a:ext>
            </a:extLst>
          </p:cNvPr>
          <p:cNvPicPr>
            <a:picLocks noChangeAspect="1"/>
          </p:cNvPicPr>
          <p:nvPr/>
        </p:nvPicPr>
        <p:blipFill>
          <a:blip r:embed="rId2"/>
          <a:stretch>
            <a:fillRect/>
          </a:stretch>
        </p:blipFill>
        <p:spPr>
          <a:xfrm>
            <a:off x="2017518" y="82724"/>
            <a:ext cx="8261061" cy="6006853"/>
          </a:xfrm>
          <a:prstGeom prst="rect">
            <a:avLst/>
          </a:prstGeom>
        </p:spPr>
      </p:pic>
    </p:spTree>
    <p:extLst>
      <p:ext uri="{BB962C8B-B14F-4D97-AF65-F5344CB8AC3E}">
        <p14:creationId xmlns:p14="http://schemas.microsoft.com/office/powerpoint/2010/main" val="379559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981F232-2518-434C-9B59-ED9DEFDA7709}"/>
              </a:ext>
            </a:extLst>
          </p:cNvPr>
          <p:cNvPicPr>
            <a:picLocks noChangeAspect="1"/>
          </p:cNvPicPr>
          <p:nvPr/>
        </p:nvPicPr>
        <p:blipFill>
          <a:blip r:embed="rId2"/>
          <a:stretch>
            <a:fillRect/>
          </a:stretch>
        </p:blipFill>
        <p:spPr>
          <a:xfrm>
            <a:off x="2113664" y="87579"/>
            <a:ext cx="8234851" cy="5987794"/>
          </a:xfrm>
          <a:prstGeom prst="rect">
            <a:avLst/>
          </a:prstGeom>
        </p:spPr>
      </p:pic>
    </p:spTree>
    <p:extLst>
      <p:ext uri="{BB962C8B-B14F-4D97-AF65-F5344CB8AC3E}">
        <p14:creationId xmlns:p14="http://schemas.microsoft.com/office/powerpoint/2010/main" val="173870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212967-C30B-425E-9538-FCB87AD57584}"/>
              </a:ext>
            </a:extLst>
          </p:cNvPr>
          <p:cNvPicPr>
            <a:picLocks noChangeAspect="1"/>
          </p:cNvPicPr>
          <p:nvPr/>
        </p:nvPicPr>
        <p:blipFill>
          <a:blip r:embed="rId2"/>
          <a:stretch>
            <a:fillRect/>
          </a:stretch>
        </p:blipFill>
        <p:spPr>
          <a:xfrm>
            <a:off x="2154789" y="129654"/>
            <a:ext cx="8177479" cy="5946077"/>
          </a:xfrm>
          <a:prstGeom prst="rect">
            <a:avLst/>
          </a:prstGeom>
        </p:spPr>
      </p:pic>
    </p:spTree>
    <p:extLst>
      <p:ext uri="{BB962C8B-B14F-4D97-AF65-F5344CB8AC3E}">
        <p14:creationId xmlns:p14="http://schemas.microsoft.com/office/powerpoint/2010/main" val="11539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802E7-77A2-4806-9759-B59D97C4E526}"/>
              </a:ext>
            </a:extLst>
          </p:cNvPr>
          <p:cNvSpPr>
            <a:spLocks noGrp="1"/>
          </p:cNvSpPr>
          <p:nvPr>
            <p:ph type="title"/>
          </p:nvPr>
        </p:nvSpPr>
        <p:spPr/>
        <p:txBody>
          <a:bodyPr/>
          <a:lstStyle/>
          <a:p>
            <a:r>
              <a:rPr lang="en-US" b="1" dirty="0"/>
              <a:t>Core Principles</a:t>
            </a:r>
          </a:p>
        </p:txBody>
      </p:sp>
      <p:sp>
        <p:nvSpPr>
          <p:cNvPr id="3" name="Content Placeholder 2">
            <a:extLst>
              <a:ext uri="{FF2B5EF4-FFF2-40B4-BE49-F238E27FC236}">
                <a16:creationId xmlns:a16="http://schemas.microsoft.com/office/drawing/2014/main" xmlns="" id="{14B45A16-7AAF-408F-8DAC-D8BADF2AED67}"/>
              </a:ext>
            </a:extLst>
          </p:cNvPr>
          <p:cNvSpPr>
            <a:spLocks noGrp="1"/>
          </p:cNvSpPr>
          <p:nvPr>
            <p:ph idx="1"/>
          </p:nvPr>
        </p:nvSpPr>
        <p:spPr/>
        <p:txBody>
          <a:bodyPr>
            <a:normAutofit/>
          </a:bodyPr>
          <a:lstStyle/>
          <a:p>
            <a:pPr marL="514350" indent="-514350">
              <a:buFont typeface="+mj-lt"/>
              <a:buAutoNum type="arabicPeriod"/>
            </a:pPr>
            <a:r>
              <a:rPr lang="en-US" dirty="0"/>
              <a:t>Proper funding is a necessary condition for educational success: Competitive educational outcomes require adequate resources, and improving educational outcomes requires additional resources.</a:t>
            </a:r>
          </a:p>
          <a:p>
            <a:pPr marL="514350" indent="-514350">
              <a:buFont typeface="+mj-lt"/>
              <a:buAutoNum type="arabicPeriod"/>
            </a:pPr>
            <a:r>
              <a:rPr lang="en-US" dirty="0"/>
              <a:t>The cost of providing a given level of educational quality varies by context: Equal educational opportunity requires progressive distribution of resources, targeted at students and schools that need them most.</a:t>
            </a:r>
          </a:p>
          <a:p>
            <a:pPr marL="514350" indent="-514350">
              <a:buFont typeface="+mj-lt"/>
              <a:buAutoNum type="arabicPeriod"/>
            </a:pPr>
            <a:r>
              <a:rPr lang="en-US" dirty="0"/>
              <a:t>The adequacy and fairness of education funding are largely a result of legislative policy choices: Good school finance policy can improve student outcomes, whereas bad policy can hinder those outcomes.</a:t>
            </a:r>
          </a:p>
        </p:txBody>
      </p:sp>
    </p:spTree>
    <p:extLst>
      <p:ext uri="{BB962C8B-B14F-4D97-AF65-F5344CB8AC3E}">
        <p14:creationId xmlns:p14="http://schemas.microsoft.com/office/powerpoint/2010/main" val="294792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36ED2-EF83-4985-A379-1A056478A368}"/>
              </a:ext>
            </a:extLst>
          </p:cNvPr>
          <p:cNvSpPr>
            <a:spLocks noGrp="1"/>
          </p:cNvSpPr>
          <p:nvPr>
            <p:ph type="title"/>
          </p:nvPr>
        </p:nvSpPr>
        <p:spPr/>
        <p:txBody>
          <a:bodyPr/>
          <a:lstStyle/>
          <a:p>
            <a:r>
              <a:rPr lang="en-US" dirty="0"/>
              <a:t>Relationships to Other Indicators</a:t>
            </a:r>
          </a:p>
        </p:txBody>
      </p:sp>
      <p:sp>
        <p:nvSpPr>
          <p:cNvPr id="3" name="Text Placeholder 2">
            <a:extLst>
              <a:ext uri="{FF2B5EF4-FFF2-40B4-BE49-F238E27FC236}">
                <a16:creationId xmlns:a16="http://schemas.microsoft.com/office/drawing/2014/main" xmlns="" id="{27BC7B51-3633-45D5-AA39-314E135A25C2}"/>
              </a:ext>
            </a:extLst>
          </p:cNvPr>
          <p:cNvSpPr>
            <a:spLocks noGrp="1"/>
          </p:cNvSpPr>
          <p:nvPr>
            <p:ph type="body" idx="1"/>
          </p:nvPr>
        </p:nvSpPr>
        <p:spPr/>
        <p:txBody>
          <a:bodyPr/>
          <a:lstStyle/>
          <a:p>
            <a:r>
              <a:rPr lang="en-US" dirty="0"/>
              <a:t>Cutting through the Clutter</a:t>
            </a:r>
          </a:p>
        </p:txBody>
      </p:sp>
    </p:spTree>
    <p:extLst>
      <p:ext uri="{BB962C8B-B14F-4D97-AF65-F5344CB8AC3E}">
        <p14:creationId xmlns:p14="http://schemas.microsoft.com/office/powerpoint/2010/main" val="112018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1FC1821-9766-4518-9371-C9A7DB7CB44C}"/>
              </a:ext>
            </a:extLst>
          </p:cNvPr>
          <p:cNvPicPr>
            <a:picLocks noChangeAspect="1"/>
          </p:cNvPicPr>
          <p:nvPr/>
        </p:nvPicPr>
        <p:blipFill>
          <a:blip r:embed="rId2"/>
          <a:stretch>
            <a:fillRect/>
          </a:stretch>
        </p:blipFill>
        <p:spPr>
          <a:xfrm>
            <a:off x="1982260" y="100185"/>
            <a:ext cx="8172705" cy="5942606"/>
          </a:xfrm>
          <a:prstGeom prst="rect">
            <a:avLst/>
          </a:prstGeom>
        </p:spPr>
      </p:pic>
    </p:spTree>
    <p:extLst>
      <p:ext uri="{BB962C8B-B14F-4D97-AF65-F5344CB8AC3E}">
        <p14:creationId xmlns:p14="http://schemas.microsoft.com/office/powerpoint/2010/main" val="427195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F453C-828C-478E-9328-CB4482147D7F}"/>
              </a:ext>
            </a:extLst>
          </p:cNvPr>
          <p:cNvSpPr>
            <a:spLocks noGrp="1"/>
          </p:cNvSpPr>
          <p:nvPr>
            <p:ph type="title"/>
          </p:nvPr>
        </p:nvSpPr>
        <p:spPr/>
        <p:txBody>
          <a:bodyPr/>
          <a:lstStyle/>
          <a:p>
            <a:r>
              <a:rPr lang="en-US" dirty="0"/>
              <a:t>Correlations among Equity Indicators</a:t>
            </a:r>
          </a:p>
        </p:txBody>
      </p:sp>
      <p:pic>
        <p:nvPicPr>
          <p:cNvPr id="4" name="Picture 3"/>
          <p:cNvPicPr>
            <a:picLocks noChangeAspect="1"/>
          </p:cNvPicPr>
          <p:nvPr/>
        </p:nvPicPr>
        <p:blipFill>
          <a:blip r:embed="rId2"/>
          <a:stretch>
            <a:fillRect/>
          </a:stretch>
        </p:blipFill>
        <p:spPr>
          <a:xfrm>
            <a:off x="967504" y="1364373"/>
            <a:ext cx="8978753" cy="4757505"/>
          </a:xfrm>
          <a:prstGeom prst="rect">
            <a:avLst/>
          </a:prstGeom>
        </p:spPr>
      </p:pic>
    </p:spTree>
    <p:extLst>
      <p:ext uri="{BB962C8B-B14F-4D97-AF65-F5344CB8AC3E}">
        <p14:creationId xmlns:p14="http://schemas.microsoft.com/office/powerpoint/2010/main" val="2017298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BAC2BE2-D761-4CCC-8B28-B6FF8BE55B2D}"/>
              </a:ext>
            </a:extLst>
          </p:cNvPr>
          <p:cNvPicPr>
            <a:picLocks noChangeAspect="1"/>
          </p:cNvPicPr>
          <p:nvPr/>
        </p:nvPicPr>
        <p:blipFill>
          <a:blip r:embed="rId2"/>
          <a:stretch>
            <a:fillRect/>
          </a:stretch>
        </p:blipFill>
        <p:spPr>
          <a:xfrm>
            <a:off x="1548344" y="82431"/>
            <a:ext cx="8237740" cy="5989895"/>
          </a:xfrm>
          <a:prstGeom prst="rect">
            <a:avLst/>
          </a:prstGeom>
        </p:spPr>
      </p:pic>
    </p:spTree>
    <p:extLst>
      <p:ext uri="{BB962C8B-B14F-4D97-AF65-F5344CB8AC3E}">
        <p14:creationId xmlns:p14="http://schemas.microsoft.com/office/powerpoint/2010/main" val="254964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30758-2955-4A70-831C-5475C9B141B1}"/>
              </a:ext>
            </a:extLst>
          </p:cNvPr>
          <p:cNvSpPr>
            <a:spLocks noGrp="1"/>
          </p:cNvSpPr>
          <p:nvPr>
            <p:ph type="title"/>
          </p:nvPr>
        </p:nvSpPr>
        <p:spPr/>
        <p:txBody>
          <a:bodyPr/>
          <a:lstStyle/>
          <a:p>
            <a:r>
              <a:rPr lang="en-US" dirty="0"/>
              <a:t>Effort and Adequacy Measures</a:t>
            </a:r>
          </a:p>
        </p:txBody>
      </p:sp>
      <p:pic>
        <p:nvPicPr>
          <p:cNvPr id="4" name="Picture 3"/>
          <p:cNvPicPr>
            <a:picLocks noChangeAspect="1"/>
          </p:cNvPicPr>
          <p:nvPr/>
        </p:nvPicPr>
        <p:blipFill>
          <a:blip r:embed="rId2"/>
          <a:stretch>
            <a:fillRect/>
          </a:stretch>
        </p:blipFill>
        <p:spPr>
          <a:xfrm>
            <a:off x="933092" y="1386104"/>
            <a:ext cx="7469038" cy="5025358"/>
          </a:xfrm>
          <a:prstGeom prst="rect">
            <a:avLst/>
          </a:prstGeom>
        </p:spPr>
      </p:pic>
    </p:spTree>
    <p:extLst>
      <p:ext uri="{BB962C8B-B14F-4D97-AF65-F5344CB8AC3E}">
        <p14:creationId xmlns:p14="http://schemas.microsoft.com/office/powerpoint/2010/main" val="217977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FE38F-E85E-4BE5-8252-DA3B4C88A1E3}"/>
              </a:ext>
            </a:extLst>
          </p:cNvPr>
          <p:cNvSpPr>
            <a:spLocks noGrp="1"/>
          </p:cNvSpPr>
          <p:nvPr>
            <p:ph type="title"/>
          </p:nvPr>
        </p:nvSpPr>
        <p:spPr/>
        <p:txBody>
          <a:bodyPr/>
          <a:lstStyle/>
          <a:p>
            <a:r>
              <a:rPr lang="en-US" dirty="0"/>
              <a:t>The Road Ahead</a:t>
            </a:r>
          </a:p>
        </p:txBody>
      </p:sp>
      <p:sp>
        <p:nvSpPr>
          <p:cNvPr id="3" name="Content Placeholder 2">
            <a:extLst>
              <a:ext uri="{FF2B5EF4-FFF2-40B4-BE49-F238E27FC236}">
                <a16:creationId xmlns:a16="http://schemas.microsoft.com/office/drawing/2014/main" xmlns="" id="{46683264-BDAE-48D0-80A1-840CAED093A4}"/>
              </a:ext>
            </a:extLst>
          </p:cNvPr>
          <p:cNvSpPr>
            <a:spLocks noGrp="1"/>
          </p:cNvSpPr>
          <p:nvPr>
            <p:ph idx="1"/>
          </p:nvPr>
        </p:nvSpPr>
        <p:spPr/>
        <p:txBody>
          <a:bodyPr>
            <a:normAutofit/>
          </a:bodyPr>
          <a:lstStyle/>
          <a:p>
            <a:r>
              <a:rPr lang="en-US" dirty="0"/>
              <a:t>We need to rally our forces around core principles. Many (most) of us largely agree on the core principles: </a:t>
            </a:r>
          </a:p>
          <a:p>
            <a:pPr lvl="1"/>
            <a:r>
              <a:rPr lang="en-US" dirty="0"/>
              <a:t>Proper funding is a necessary condition for educational success: Competitive educational outcomes require adequate resources, and improving educational outcomes requires additional resources.</a:t>
            </a:r>
          </a:p>
          <a:p>
            <a:pPr lvl="1"/>
            <a:r>
              <a:rPr lang="en-US" dirty="0"/>
              <a:t>The cost of providing a given level of educational quality varies by context: Equal educational opportunity requires progressive distribution of resources, targeted at students and schools that need them most.</a:t>
            </a:r>
          </a:p>
          <a:p>
            <a:pPr lvl="1"/>
            <a:r>
              <a:rPr lang="en-US" dirty="0"/>
              <a:t>The adequacy and fairness of education funding are largely a result of legislative policy choices: Good school finance policy can improve student outcomes, whereas bad policy can hinder those outcomes.</a:t>
            </a:r>
          </a:p>
        </p:txBody>
      </p:sp>
    </p:spTree>
    <p:extLst>
      <p:ext uri="{BB962C8B-B14F-4D97-AF65-F5344CB8AC3E}">
        <p14:creationId xmlns:p14="http://schemas.microsoft.com/office/powerpoint/2010/main" val="24403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FE38F-E85E-4BE5-8252-DA3B4C88A1E3}"/>
              </a:ext>
            </a:extLst>
          </p:cNvPr>
          <p:cNvSpPr>
            <a:spLocks noGrp="1"/>
          </p:cNvSpPr>
          <p:nvPr>
            <p:ph type="title"/>
          </p:nvPr>
        </p:nvSpPr>
        <p:spPr/>
        <p:txBody>
          <a:bodyPr/>
          <a:lstStyle/>
          <a:p>
            <a:r>
              <a:rPr lang="en-US" dirty="0"/>
              <a:t>The Road Ahead</a:t>
            </a:r>
          </a:p>
        </p:txBody>
      </p:sp>
      <p:sp>
        <p:nvSpPr>
          <p:cNvPr id="3" name="Content Placeholder 2">
            <a:extLst>
              <a:ext uri="{FF2B5EF4-FFF2-40B4-BE49-F238E27FC236}">
                <a16:creationId xmlns:a16="http://schemas.microsoft.com/office/drawing/2014/main" xmlns="" id="{46683264-BDAE-48D0-80A1-840CAED093A4}"/>
              </a:ext>
            </a:extLst>
          </p:cNvPr>
          <p:cNvSpPr>
            <a:spLocks noGrp="1"/>
          </p:cNvSpPr>
          <p:nvPr>
            <p:ph idx="1"/>
          </p:nvPr>
        </p:nvSpPr>
        <p:spPr/>
        <p:txBody>
          <a:bodyPr>
            <a:normAutofit/>
          </a:bodyPr>
          <a:lstStyle/>
          <a:p>
            <a:r>
              <a:rPr lang="en-US" dirty="0"/>
              <a:t>We need to clear the clutter when it comes to indicators of state school funding systems</a:t>
            </a:r>
          </a:p>
          <a:p>
            <a:pPr lvl="1"/>
            <a:r>
              <a:rPr lang="en-US" dirty="0"/>
              <a:t>Indicators should address core principles:</a:t>
            </a:r>
          </a:p>
          <a:p>
            <a:pPr lvl="1"/>
            <a:r>
              <a:rPr lang="en-US" dirty="0"/>
              <a:t>Indicators involving spending measures must sort out “good” (equitable, cost-based) variation from “bad” (inequitable) variation </a:t>
            </a:r>
          </a:p>
          <a:p>
            <a:pPr lvl="2"/>
            <a:r>
              <a:rPr lang="en-US" dirty="0"/>
              <a:t>Address regional variation in labor costs</a:t>
            </a:r>
          </a:p>
          <a:p>
            <a:pPr lvl="2"/>
            <a:r>
              <a:rPr lang="en-US" dirty="0"/>
              <a:t>Address economies of scale and population sparsity</a:t>
            </a:r>
          </a:p>
          <a:p>
            <a:pPr lvl="2"/>
            <a:r>
              <a:rPr lang="en-US" dirty="0"/>
              <a:t>Address student need related cost factors</a:t>
            </a:r>
          </a:p>
          <a:p>
            <a:r>
              <a:rPr lang="en-US" dirty="0"/>
              <a:t>We need to work as a team to help state policymakers understand the relationships among our indicators, and what they say collectively about state school finance systems!</a:t>
            </a:r>
          </a:p>
          <a:p>
            <a:pPr marL="0" indent="0">
              <a:buNone/>
            </a:pPr>
            <a:endParaRPr lang="en-US" dirty="0"/>
          </a:p>
          <a:p>
            <a:pPr lvl="1"/>
            <a:endParaRPr lang="en-US" dirty="0"/>
          </a:p>
        </p:txBody>
      </p:sp>
    </p:spTree>
    <p:extLst>
      <p:ext uri="{BB962C8B-B14F-4D97-AF65-F5344CB8AC3E}">
        <p14:creationId xmlns:p14="http://schemas.microsoft.com/office/powerpoint/2010/main" val="375617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3B809-D5F5-46FD-8C69-C6FD45247B98}"/>
              </a:ext>
            </a:extLst>
          </p:cNvPr>
          <p:cNvSpPr>
            <a:spLocks noGrp="1"/>
          </p:cNvSpPr>
          <p:nvPr>
            <p:ph type="title"/>
          </p:nvPr>
        </p:nvSpPr>
        <p:spPr>
          <a:xfrm>
            <a:off x="838200" y="365125"/>
            <a:ext cx="10515600" cy="983211"/>
          </a:xfrm>
        </p:spPr>
        <p:txBody>
          <a:bodyPr/>
          <a:lstStyle/>
          <a:p>
            <a:r>
              <a:rPr lang="en-US" b="1" dirty="0"/>
              <a:t>Generating Comparable Revenue Measures</a:t>
            </a:r>
          </a:p>
        </p:txBody>
      </p:sp>
      <p:pic>
        <p:nvPicPr>
          <p:cNvPr id="3" name="Picture 2">
            <a:extLst>
              <a:ext uri="{FF2B5EF4-FFF2-40B4-BE49-F238E27FC236}">
                <a16:creationId xmlns:a16="http://schemas.microsoft.com/office/drawing/2014/main" xmlns="" id="{4AC0DCEB-408F-4013-B002-8290E4456341}"/>
              </a:ext>
            </a:extLst>
          </p:cNvPr>
          <p:cNvPicPr>
            <a:picLocks noChangeAspect="1"/>
          </p:cNvPicPr>
          <p:nvPr/>
        </p:nvPicPr>
        <p:blipFill>
          <a:blip r:embed="rId2"/>
          <a:stretch>
            <a:fillRect/>
          </a:stretch>
        </p:blipFill>
        <p:spPr>
          <a:xfrm>
            <a:off x="976784" y="1182082"/>
            <a:ext cx="9964559" cy="4752328"/>
          </a:xfrm>
          <a:prstGeom prst="rect">
            <a:avLst/>
          </a:prstGeom>
        </p:spPr>
      </p:pic>
    </p:spTree>
    <p:extLst>
      <p:ext uri="{BB962C8B-B14F-4D97-AF65-F5344CB8AC3E}">
        <p14:creationId xmlns:p14="http://schemas.microsoft.com/office/powerpoint/2010/main" val="64482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A3DB0-3212-4DA0-9EA7-7464932ECCD4}"/>
              </a:ext>
            </a:extLst>
          </p:cNvPr>
          <p:cNvSpPr>
            <a:spLocks noGrp="1"/>
          </p:cNvSpPr>
          <p:nvPr>
            <p:ph type="title"/>
          </p:nvPr>
        </p:nvSpPr>
        <p:spPr/>
        <p:txBody>
          <a:bodyPr/>
          <a:lstStyle/>
          <a:p>
            <a:r>
              <a:rPr lang="en-US" b="1" dirty="0" smtClean="0"/>
              <a:t>Core </a:t>
            </a:r>
            <a:r>
              <a:rPr lang="en-US" b="1" dirty="0"/>
              <a:t>Indicators</a:t>
            </a:r>
          </a:p>
        </p:txBody>
      </p:sp>
      <p:sp>
        <p:nvSpPr>
          <p:cNvPr id="3" name="Content Placeholder 2">
            <a:extLst>
              <a:ext uri="{FF2B5EF4-FFF2-40B4-BE49-F238E27FC236}">
                <a16:creationId xmlns:a16="http://schemas.microsoft.com/office/drawing/2014/main" xmlns="" id="{1AAB6F0E-28D4-4C2B-934D-F81C8D572BAB}"/>
              </a:ext>
            </a:extLst>
          </p:cNvPr>
          <p:cNvSpPr>
            <a:spLocks noGrp="1"/>
          </p:cNvSpPr>
          <p:nvPr>
            <p:ph idx="1"/>
          </p:nvPr>
        </p:nvSpPr>
        <p:spPr/>
        <p:txBody>
          <a:bodyPr/>
          <a:lstStyle/>
          <a:p>
            <a:pPr marL="514350" indent="-514350">
              <a:buFont typeface="+mj-lt"/>
              <a:buAutoNum type="arabicPeriod"/>
            </a:pPr>
            <a:r>
              <a:rPr lang="en-US" b="1" dirty="0"/>
              <a:t>Effort: </a:t>
            </a:r>
            <a:r>
              <a:rPr lang="en-US" dirty="0"/>
              <a:t>how much of a state’s total resources or capacity are spent directly on K-12 education;</a:t>
            </a:r>
          </a:p>
          <a:p>
            <a:pPr marL="514350" indent="-514350">
              <a:buFont typeface="+mj-lt"/>
              <a:buAutoNum type="arabicPeriod"/>
            </a:pPr>
            <a:r>
              <a:rPr lang="en-US" b="1" dirty="0"/>
              <a:t>Adequacy: </a:t>
            </a:r>
            <a:r>
              <a:rPr lang="en-US" dirty="0"/>
              <a:t>whether states provide sufficient resources to districts, relative to other states or to common outcome goals (e.g., test scores);</a:t>
            </a:r>
          </a:p>
          <a:p>
            <a:pPr marL="514350" indent="-514350">
              <a:buFont typeface="+mj-lt"/>
              <a:buAutoNum type="arabicPeriod"/>
            </a:pPr>
            <a:r>
              <a:rPr lang="en-US" b="1" dirty="0"/>
              <a:t>Progressivity: </a:t>
            </a:r>
            <a:r>
              <a:rPr lang="en-US" dirty="0"/>
              <a:t>whether states allocate more resources to districts serving larger proportions of disadvantaged children.</a:t>
            </a:r>
          </a:p>
        </p:txBody>
      </p:sp>
    </p:spTree>
    <p:extLst>
      <p:ext uri="{BB962C8B-B14F-4D97-AF65-F5344CB8AC3E}">
        <p14:creationId xmlns:p14="http://schemas.microsoft.com/office/powerpoint/2010/main" val="144953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DB85A-A366-4841-8545-2F0C4CE348D5}"/>
              </a:ext>
            </a:extLst>
          </p:cNvPr>
          <p:cNvSpPr>
            <a:spLocks noGrp="1"/>
          </p:cNvSpPr>
          <p:nvPr>
            <p:ph type="title"/>
          </p:nvPr>
        </p:nvSpPr>
        <p:spPr/>
        <p:txBody>
          <a:bodyPr/>
          <a:lstStyle/>
          <a:p>
            <a:r>
              <a:rPr lang="en-US" b="1" dirty="0"/>
              <a:t>Effort</a:t>
            </a:r>
          </a:p>
        </p:txBody>
      </p:sp>
      <p:pic>
        <p:nvPicPr>
          <p:cNvPr id="3" name="Picture 2">
            <a:extLst>
              <a:ext uri="{FF2B5EF4-FFF2-40B4-BE49-F238E27FC236}">
                <a16:creationId xmlns:a16="http://schemas.microsoft.com/office/drawing/2014/main" xmlns="" id="{2BB8C072-BB1C-4002-B2C4-F99882092AB2}"/>
              </a:ext>
            </a:extLst>
          </p:cNvPr>
          <p:cNvPicPr>
            <a:picLocks noChangeAspect="1"/>
          </p:cNvPicPr>
          <p:nvPr/>
        </p:nvPicPr>
        <p:blipFill>
          <a:blip r:embed="rId2"/>
          <a:stretch>
            <a:fillRect/>
          </a:stretch>
        </p:blipFill>
        <p:spPr>
          <a:xfrm>
            <a:off x="985982" y="1253431"/>
            <a:ext cx="10578300" cy="4837637"/>
          </a:xfrm>
          <a:prstGeom prst="rect">
            <a:avLst/>
          </a:prstGeom>
        </p:spPr>
      </p:pic>
    </p:spTree>
    <p:extLst>
      <p:ext uri="{BB962C8B-B14F-4D97-AF65-F5344CB8AC3E}">
        <p14:creationId xmlns:p14="http://schemas.microsoft.com/office/powerpoint/2010/main" val="76176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9DB22-2FA0-4C30-AFDE-22B05BE830C1}"/>
              </a:ext>
            </a:extLst>
          </p:cNvPr>
          <p:cNvSpPr>
            <a:spLocks noGrp="1"/>
          </p:cNvSpPr>
          <p:nvPr>
            <p:ph type="title"/>
          </p:nvPr>
        </p:nvSpPr>
        <p:spPr/>
        <p:txBody>
          <a:bodyPr/>
          <a:lstStyle/>
          <a:p>
            <a:r>
              <a:rPr lang="en-US" b="1" dirty="0"/>
              <a:t>Adequacy</a:t>
            </a:r>
          </a:p>
        </p:txBody>
      </p:sp>
      <p:pic>
        <p:nvPicPr>
          <p:cNvPr id="4" name="Picture 3">
            <a:extLst>
              <a:ext uri="{FF2B5EF4-FFF2-40B4-BE49-F238E27FC236}">
                <a16:creationId xmlns:a16="http://schemas.microsoft.com/office/drawing/2014/main" xmlns="" id="{CD8DA1CC-CA96-40F4-8E45-77DAFB682424}"/>
              </a:ext>
            </a:extLst>
          </p:cNvPr>
          <p:cNvPicPr>
            <a:picLocks noChangeAspect="1"/>
          </p:cNvPicPr>
          <p:nvPr/>
        </p:nvPicPr>
        <p:blipFill>
          <a:blip r:embed="rId2"/>
          <a:stretch>
            <a:fillRect/>
          </a:stretch>
        </p:blipFill>
        <p:spPr>
          <a:xfrm>
            <a:off x="838200" y="1328294"/>
            <a:ext cx="10401827" cy="4465237"/>
          </a:xfrm>
          <a:prstGeom prst="rect">
            <a:avLst/>
          </a:prstGeom>
        </p:spPr>
      </p:pic>
    </p:spTree>
    <p:extLst>
      <p:ext uri="{BB962C8B-B14F-4D97-AF65-F5344CB8AC3E}">
        <p14:creationId xmlns:p14="http://schemas.microsoft.com/office/powerpoint/2010/main" val="109646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549" y="2898426"/>
            <a:ext cx="2616547" cy="1362239"/>
            <a:chOff x="2802034" y="2527920"/>
            <a:chExt cx="2858935" cy="1685986"/>
          </a:xfrm>
        </p:grpSpPr>
        <p:sp>
          <p:nvSpPr>
            <p:cNvPr id="6" name="Rectangle 5"/>
            <p:cNvSpPr/>
            <p:nvPr/>
          </p:nvSpPr>
          <p:spPr>
            <a:xfrm>
              <a:off x="3374969" y="2527920"/>
              <a:ext cx="2286000" cy="167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1"/>
            <a:lstStyle/>
            <a:p>
              <a:pPr algn="ctr"/>
              <a:endParaRPr lang="en-US" sz="1600" b="1" dirty="0">
                <a:solidFill>
                  <a:schemeClr val="bg1"/>
                </a:solidFill>
                <a:latin typeface="Times" pitchFamily="18" charset="0"/>
              </a:endParaRPr>
            </a:p>
          </p:txBody>
        </p:sp>
        <p:sp>
          <p:nvSpPr>
            <p:cNvPr id="7" name="Rectangle 6"/>
            <p:cNvSpPr/>
            <p:nvPr/>
          </p:nvSpPr>
          <p:spPr>
            <a:xfrm>
              <a:off x="3374968" y="3832907"/>
              <a:ext cx="2286000" cy="38099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itchFamily="18" charset="0"/>
                </a:rPr>
                <a:t>Inefficiency</a:t>
              </a:r>
            </a:p>
          </p:txBody>
        </p:sp>
        <p:sp>
          <p:nvSpPr>
            <p:cNvPr id="8" name="TextBox 7"/>
            <p:cNvSpPr txBox="1"/>
            <p:nvPr/>
          </p:nvSpPr>
          <p:spPr>
            <a:xfrm rot="16200000">
              <a:off x="2364819" y="3156688"/>
              <a:ext cx="1244345" cy="369916"/>
            </a:xfrm>
            <a:prstGeom prst="rect">
              <a:avLst/>
            </a:prstGeom>
            <a:noFill/>
          </p:spPr>
          <p:txBody>
            <a:bodyPr wrap="none" rtlCol="0">
              <a:spAutoFit/>
            </a:bodyPr>
            <a:lstStyle/>
            <a:p>
              <a:r>
                <a:rPr lang="en-US" sz="1600" b="1" dirty="0">
                  <a:latin typeface="Times" pitchFamily="18" charset="0"/>
                </a:rPr>
                <a:t>Spending</a:t>
              </a:r>
            </a:p>
          </p:txBody>
        </p:sp>
        <p:sp>
          <p:nvSpPr>
            <p:cNvPr id="9" name="TextBox 8"/>
            <p:cNvSpPr txBox="1"/>
            <p:nvPr/>
          </p:nvSpPr>
          <p:spPr>
            <a:xfrm>
              <a:off x="4220929" y="3105253"/>
              <a:ext cx="637897" cy="419014"/>
            </a:xfrm>
            <a:prstGeom prst="rect">
              <a:avLst/>
            </a:prstGeom>
            <a:noFill/>
          </p:spPr>
          <p:txBody>
            <a:bodyPr wrap="none" rtlCol="0">
              <a:spAutoFit/>
            </a:bodyPr>
            <a:lstStyle/>
            <a:p>
              <a:r>
                <a:rPr lang="en-US" sz="1600" b="1" dirty="0">
                  <a:solidFill>
                    <a:schemeClr val="bg1"/>
                  </a:solidFill>
                  <a:latin typeface="Times" pitchFamily="18" charset="0"/>
                </a:rPr>
                <a:t>Cost</a:t>
              </a:r>
            </a:p>
          </p:txBody>
        </p:sp>
        <p:sp>
          <p:nvSpPr>
            <p:cNvPr id="10" name="Left Brace 9"/>
            <p:cNvSpPr/>
            <p:nvPr/>
          </p:nvSpPr>
          <p:spPr>
            <a:xfrm>
              <a:off x="3119830" y="2527920"/>
              <a:ext cx="200608" cy="168598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Times" pitchFamily="18" charset="0"/>
              </a:endParaRPr>
            </a:p>
          </p:txBody>
        </p:sp>
      </p:grpSp>
      <p:sp>
        <p:nvSpPr>
          <p:cNvPr id="11" name="Flowchart: Decision 10"/>
          <p:cNvSpPr/>
          <p:nvPr/>
        </p:nvSpPr>
        <p:spPr>
          <a:xfrm>
            <a:off x="5262579" y="2619774"/>
            <a:ext cx="2125133" cy="1828800"/>
          </a:xfrm>
          <a:prstGeom prst="flowChartDecisi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pitchFamily="18" charset="0"/>
              </a:rPr>
              <a:t>Measured Student Outcomes</a:t>
            </a:r>
          </a:p>
        </p:txBody>
      </p:sp>
      <p:sp>
        <p:nvSpPr>
          <p:cNvPr id="29" name="Oval 28"/>
          <p:cNvSpPr/>
          <p:nvPr/>
        </p:nvSpPr>
        <p:spPr>
          <a:xfrm>
            <a:off x="7374150" y="75304"/>
            <a:ext cx="1824011" cy="17180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pitchFamily="18" charset="0"/>
              </a:rPr>
              <a:t>Student Population</a:t>
            </a:r>
          </a:p>
        </p:txBody>
      </p:sp>
      <p:sp>
        <p:nvSpPr>
          <p:cNvPr id="31" name="Oval 30"/>
          <p:cNvSpPr/>
          <p:nvPr/>
        </p:nvSpPr>
        <p:spPr>
          <a:xfrm>
            <a:off x="5087425" y="84324"/>
            <a:ext cx="1824735" cy="17089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pitchFamily="18" charset="0"/>
              </a:rPr>
              <a:t>Input Prices</a:t>
            </a:r>
          </a:p>
        </p:txBody>
      </p:sp>
      <p:sp>
        <p:nvSpPr>
          <p:cNvPr id="32" name="Oval 31"/>
          <p:cNvSpPr/>
          <p:nvPr/>
        </p:nvSpPr>
        <p:spPr>
          <a:xfrm>
            <a:off x="3000565" y="192996"/>
            <a:ext cx="1806010" cy="15924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pitchFamily="18" charset="0"/>
              </a:rPr>
              <a:t>Structural/</a:t>
            </a:r>
          </a:p>
          <a:p>
            <a:pPr algn="ctr"/>
            <a:r>
              <a:rPr lang="en-US" sz="1600" dirty="0">
                <a:latin typeface="Times" pitchFamily="18" charset="0"/>
              </a:rPr>
              <a:t>Geographic Constraints</a:t>
            </a:r>
          </a:p>
        </p:txBody>
      </p:sp>
      <p:sp>
        <p:nvSpPr>
          <p:cNvPr id="19" name="Oval 18"/>
          <p:cNvSpPr/>
          <p:nvPr/>
        </p:nvSpPr>
        <p:spPr>
          <a:xfrm>
            <a:off x="5088148" y="4668329"/>
            <a:ext cx="2057400" cy="18457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bg1"/>
                </a:solidFill>
                <a:latin typeface="Times" pitchFamily="18" charset="0"/>
              </a:rPr>
              <a:t>Efficiency Controls:</a:t>
            </a:r>
            <a:r>
              <a:rPr lang="en-US" sz="1600" dirty="0">
                <a:solidFill>
                  <a:schemeClr val="bg1"/>
                </a:solidFill>
                <a:latin typeface="Times" pitchFamily="18" charset="0"/>
              </a:rPr>
              <a:t> Fiscal capacity, competition, &amp; public monitoring</a:t>
            </a:r>
          </a:p>
        </p:txBody>
      </p:sp>
      <p:cxnSp>
        <p:nvCxnSpPr>
          <p:cNvPr id="117" name="Straight Arrow Connector 116"/>
          <p:cNvCxnSpPr>
            <a:stCxn id="19" idx="2"/>
            <a:endCxn id="7" idx="2"/>
          </p:cNvCxnSpPr>
          <p:nvPr/>
        </p:nvCxnSpPr>
        <p:spPr>
          <a:xfrm flipH="1" flipV="1">
            <a:off x="2239002" y="4260664"/>
            <a:ext cx="2849147" cy="13305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32" idx="4"/>
            <a:endCxn id="6" idx="0"/>
          </p:cNvCxnSpPr>
          <p:nvPr/>
        </p:nvCxnSpPr>
        <p:spPr>
          <a:xfrm flipH="1">
            <a:off x="2239002" y="1785403"/>
            <a:ext cx="1664568" cy="11130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31" idx="4"/>
            <a:endCxn id="6" idx="0"/>
          </p:cNvCxnSpPr>
          <p:nvPr/>
        </p:nvCxnSpPr>
        <p:spPr>
          <a:xfrm flipH="1">
            <a:off x="2239002" y="1793315"/>
            <a:ext cx="3760790" cy="11051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29" idx="4"/>
            <a:endCxn id="6" idx="0"/>
          </p:cNvCxnSpPr>
          <p:nvPr/>
        </p:nvCxnSpPr>
        <p:spPr>
          <a:xfrm flipH="1">
            <a:off x="2239003" y="1793315"/>
            <a:ext cx="6047153" cy="11051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bdbaker\AppData\Local\Microsoft\Windows\Temporary Internet Files\Content.IE5\BCOFSSEY\view-refresh[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286" y="2974351"/>
            <a:ext cx="2626462" cy="1210387"/>
          </a:xfrm>
          <a:prstGeom prst="rect">
            <a:avLst/>
          </a:prstGeom>
          <a:noFill/>
          <a:extLst/>
        </p:spPr>
      </p:pic>
    </p:spTree>
    <p:extLst>
      <p:ext uri="{BB962C8B-B14F-4D97-AF65-F5344CB8AC3E}">
        <p14:creationId xmlns:p14="http://schemas.microsoft.com/office/powerpoint/2010/main" val="238006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157136" y="704491"/>
            <a:ext cx="0" cy="480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157136" y="5505091"/>
            <a:ext cx="5486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95536" y="5680705"/>
            <a:ext cx="1512786" cy="461665"/>
          </a:xfrm>
          <a:prstGeom prst="rect">
            <a:avLst/>
          </a:prstGeom>
          <a:noFill/>
        </p:spPr>
        <p:txBody>
          <a:bodyPr wrap="none" rtlCol="0">
            <a:spAutoFit/>
          </a:bodyPr>
          <a:lstStyle/>
          <a:p>
            <a:r>
              <a:rPr lang="en-US" sz="2400" b="1" dirty="0">
                <a:latin typeface="Times" panose="02020603050405020304" pitchFamily="18" charset="0"/>
                <a:ea typeface="Tahoma" panose="020B0604030504040204" pitchFamily="34" charset="0"/>
                <a:cs typeface="Times" panose="02020603050405020304" pitchFamily="18" charset="0"/>
              </a:rPr>
              <a:t>Resources</a:t>
            </a:r>
          </a:p>
        </p:txBody>
      </p:sp>
      <p:sp>
        <p:nvSpPr>
          <p:cNvPr id="9" name="TextBox 8"/>
          <p:cNvSpPr txBox="1"/>
          <p:nvPr/>
        </p:nvSpPr>
        <p:spPr>
          <a:xfrm rot="16200000">
            <a:off x="1955573" y="2873959"/>
            <a:ext cx="1500732" cy="461665"/>
          </a:xfrm>
          <a:prstGeom prst="rect">
            <a:avLst/>
          </a:prstGeom>
          <a:noFill/>
        </p:spPr>
        <p:txBody>
          <a:bodyPr wrap="none" rtlCol="0">
            <a:spAutoFit/>
          </a:bodyPr>
          <a:lstStyle/>
          <a:p>
            <a:r>
              <a:rPr lang="en-US" sz="2400" b="1" dirty="0">
                <a:latin typeface="Times" panose="02020603050405020304" pitchFamily="18" charset="0"/>
                <a:ea typeface="Tahoma" panose="020B0604030504040204" pitchFamily="34" charset="0"/>
                <a:cs typeface="Times" panose="02020603050405020304" pitchFamily="18" charset="0"/>
              </a:rPr>
              <a:t>Outcomes</a:t>
            </a:r>
          </a:p>
        </p:txBody>
      </p:sp>
      <p:cxnSp>
        <p:nvCxnSpPr>
          <p:cNvPr id="11" name="Straight Connector 10"/>
          <p:cNvCxnSpPr/>
          <p:nvPr/>
        </p:nvCxnSpPr>
        <p:spPr>
          <a:xfrm flipV="1">
            <a:off x="6128936" y="704491"/>
            <a:ext cx="0" cy="480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157136" y="2914291"/>
            <a:ext cx="556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77573" y="4644826"/>
            <a:ext cx="2133918" cy="646331"/>
          </a:xfrm>
          <a:prstGeom prst="rect">
            <a:avLst/>
          </a:prstGeom>
          <a:noFill/>
        </p:spPr>
        <p:txBody>
          <a:bodyPr wrap="none" rtlCol="0">
            <a:spAutoFit/>
          </a:bodyPr>
          <a:lstStyle/>
          <a:p>
            <a:pPr algn="ctr"/>
            <a:r>
              <a:rPr lang="en-US" b="1" dirty="0">
                <a:latin typeface="Times" panose="02020603050405020304" pitchFamily="18" charset="0"/>
                <a:ea typeface="Tahoma" panose="020B0604030504040204" pitchFamily="34" charset="0"/>
                <a:cs typeface="Times" panose="02020603050405020304" pitchFamily="18" charset="0"/>
              </a:rPr>
              <a:t>Equal Opportunity </a:t>
            </a:r>
          </a:p>
          <a:p>
            <a:pPr algn="ctr"/>
            <a:r>
              <a:rPr lang="en-US" b="1" dirty="0">
                <a:latin typeface="Times" panose="02020603050405020304" pitchFamily="18" charset="0"/>
                <a:ea typeface="Tahoma" panose="020B0604030504040204" pitchFamily="34" charset="0"/>
                <a:cs typeface="Times" panose="02020603050405020304" pitchFamily="18" charset="0"/>
              </a:rPr>
              <a:t>Intercept</a:t>
            </a:r>
          </a:p>
        </p:txBody>
      </p:sp>
      <p:cxnSp>
        <p:nvCxnSpPr>
          <p:cNvPr id="19" name="Curved Connector 18"/>
          <p:cNvCxnSpPr>
            <a:stCxn id="17" idx="0"/>
          </p:cNvCxnSpPr>
          <p:nvPr/>
        </p:nvCxnSpPr>
        <p:spPr>
          <a:xfrm rot="5400000" flipH="1" flipV="1">
            <a:off x="4671467" y="3187355"/>
            <a:ext cx="1730537" cy="1184404"/>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rot="19780370">
            <a:off x="3347635" y="2427073"/>
            <a:ext cx="5181600" cy="1279236"/>
          </a:xfrm>
          <a:prstGeom prst="ellipse">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panose="02020603050405020304" pitchFamily="18" charset="0"/>
                <a:ea typeface="Tahoma" panose="020B0604030504040204" pitchFamily="34" charset="0"/>
                <a:cs typeface="Times" panose="02020603050405020304" pitchFamily="18" charset="0"/>
              </a:rPr>
              <a:t>Actual Distribution</a:t>
            </a:r>
          </a:p>
        </p:txBody>
      </p:sp>
      <p:sp>
        <p:nvSpPr>
          <p:cNvPr id="28" name="TextBox 27"/>
          <p:cNvSpPr txBox="1"/>
          <p:nvPr/>
        </p:nvSpPr>
        <p:spPr>
          <a:xfrm>
            <a:off x="4774302" y="247291"/>
            <a:ext cx="2706767" cy="369332"/>
          </a:xfrm>
          <a:prstGeom prst="rect">
            <a:avLst/>
          </a:prstGeom>
          <a:noFill/>
        </p:spPr>
        <p:txBody>
          <a:bodyPr wrap="none" rtlCol="0">
            <a:spAutoFit/>
          </a:bodyPr>
          <a:lstStyle/>
          <a:p>
            <a:r>
              <a:rPr lang="en-US" dirty="0">
                <a:latin typeface="Times" panose="02020603050405020304" pitchFamily="18" charset="0"/>
                <a:ea typeface="Tahoma" panose="020B0604030504040204" pitchFamily="34" charset="0"/>
                <a:cs typeface="Times" panose="02020603050405020304" pitchFamily="18" charset="0"/>
              </a:rPr>
              <a:t>Current Average Resources</a:t>
            </a:r>
          </a:p>
        </p:txBody>
      </p:sp>
      <p:sp>
        <p:nvSpPr>
          <p:cNvPr id="29" name="TextBox 28"/>
          <p:cNvSpPr txBox="1"/>
          <p:nvPr/>
        </p:nvSpPr>
        <p:spPr>
          <a:xfrm rot="16200000">
            <a:off x="7668272" y="2729622"/>
            <a:ext cx="2693943" cy="369332"/>
          </a:xfrm>
          <a:prstGeom prst="rect">
            <a:avLst/>
          </a:prstGeom>
          <a:noFill/>
        </p:spPr>
        <p:txBody>
          <a:bodyPr wrap="none" rtlCol="0">
            <a:spAutoFit/>
          </a:bodyPr>
          <a:lstStyle/>
          <a:p>
            <a:r>
              <a:rPr lang="en-US" dirty="0">
                <a:latin typeface="Times" panose="02020603050405020304" pitchFamily="18" charset="0"/>
                <a:ea typeface="Tahoma" panose="020B0604030504040204" pitchFamily="34" charset="0"/>
                <a:cs typeface="Times" panose="02020603050405020304" pitchFamily="18" charset="0"/>
              </a:rPr>
              <a:t>Current Average Outcomes</a:t>
            </a:r>
          </a:p>
        </p:txBody>
      </p:sp>
      <p:cxnSp>
        <p:nvCxnSpPr>
          <p:cNvPr id="33" name="Straight Connector 32"/>
          <p:cNvCxnSpPr/>
          <p:nvPr/>
        </p:nvCxnSpPr>
        <p:spPr>
          <a:xfrm>
            <a:off x="3157136" y="2228491"/>
            <a:ext cx="549101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182373" y="2363595"/>
            <a:ext cx="0" cy="47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66373" y="1556705"/>
            <a:ext cx="2518769" cy="646331"/>
          </a:xfrm>
          <a:prstGeom prst="rect">
            <a:avLst/>
          </a:prstGeom>
          <a:noFill/>
        </p:spPr>
        <p:txBody>
          <a:bodyPr wrap="square" rtlCol="0">
            <a:spAutoFit/>
          </a:bodyPr>
          <a:lstStyle/>
          <a:p>
            <a:r>
              <a:rPr lang="en-US" dirty="0">
                <a:latin typeface="Times" panose="02020603050405020304" pitchFamily="18" charset="0"/>
                <a:ea typeface="Tahoma" panose="020B0604030504040204" pitchFamily="34" charset="0"/>
                <a:cs typeface="Times" panose="02020603050405020304" pitchFamily="18" charset="0"/>
              </a:rPr>
              <a:t>Adequacy Target Exceeds Current Average</a:t>
            </a:r>
          </a:p>
        </p:txBody>
      </p:sp>
      <p:cxnSp>
        <p:nvCxnSpPr>
          <p:cNvPr id="18" name="Straight Connector 17"/>
          <p:cNvCxnSpPr/>
          <p:nvPr/>
        </p:nvCxnSpPr>
        <p:spPr>
          <a:xfrm>
            <a:off x="7230374" y="704492"/>
            <a:ext cx="0" cy="483118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7302" y="4646069"/>
            <a:ext cx="2518769" cy="646331"/>
          </a:xfrm>
          <a:prstGeom prst="rect">
            <a:avLst/>
          </a:prstGeom>
          <a:noFill/>
        </p:spPr>
        <p:txBody>
          <a:bodyPr wrap="square" rtlCol="0">
            <a:spAutoFit/>
          </a:bodyPr>
          <a:lstStyle/>
          <a:p>
            <a:r>
              <a:rPr lang="en-US" dirty="0">
                <a:latin typeface="Times" panose="02020603050405020304" pitchFamily="18" charset="0"/>
                <a:ea typeface="Tahoma" panose="020B0604030504040204" pitchFamily="34" charset="0"/>
                <a:cs typeface="Times" panose="02020603050405020304" pitchFamily="18" charset="0"/>
              </a:rPr>
              <a:t>Adequacy Cost </a:t>
            </a:r>
          </a:p>
          <a:p>
            <a:r>
              <a:rPr lang="en-US" dirty="0">
                <a:latin typeface="Times" panose="02020603050405020304" pitchFamily="18" charset="0"/>
                <a:ea typeface="Tahoma" panose="020B0604030504040204" pitchFamily="34" charset="0"/>
                <a:cs typeface="Times" panose="02020603050405020304" pitchFamily="18" charset="0"/>
              </a:rPr>
              <a:t>Exceeds Current Average</a:t>
            </a:r>
          </a:p>
        </p:txBody>
      </p:sp>
      <p:cxnSp>
        <p:nvCxnSpPr>
          <p:cNvPr id="24" name="Straight Arrow Connector 23"/>
          <p:cNvCxnSpPr/>
          <p:nvPr/>
        </p:nvCxnSpPr>
        <p:spPr>
          <a:xfrm flipV="1">
            <a:off x="6145902" y="4967991"/>
            <a:ext cx="962421" cy="12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85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13C0939-62E9-4F4B-9D22-B780A9353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7964787" cy="3429000"/>
          </a:xfrm>
          <a:prstGeom prst="rect">
            <a:avLst/>
          </a:prstGeom>
        </p:spPr>
      </p:pic>
      <p:pic>
        <p:nvPicPr>
          <p:cNvPr id="3" name="Picture 2">
            <a:extLst>
              <a:ext uri="{FF2B5EF4-FFF2-40B4-BE49-F238E27FC236}">
                <a16:creationId xmlns:a16="http://schemas.microsoft.com/office/drawing/2014/main" xmlns="" id="{91410AE9-EFBE-4605-B20B-C6A71DC5D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55633"/>
            <a:ext cx="7964786" cy="3429000"/>
          </a:xfrm>
          <a:prstGeom prst="rect">
            <a:avLst/>
          </a:prstGeom>
        </p:spPr>
      </p:pic>
      <p:sp>
        <p:nvSpPr>
          <p:cNvPr id="5" name="Callout: Double Bent Line 4">
            <a:extLst>
              <a:ext uri="{FF2B5EF4-FFF2-40B4-BE49-F238E27FC236}">
                <a16:creationId xmlns:a16="http://schemas.microsoft.com/office/drawing/2014/main" xmlns="" id="{50F77CB7-8769-4F6D-8341-3CCAD268864C}"/>
              </a:ext>
            </a:extLst>
          </p:cNvPr>
          <p:cNvSpPr/>
          <p:nvPr/>
        </p:nvSpPr>
        <p:spPr>
          <a:xfrm>
            <a:off x="8565509" y="1528069"/>
            <a:ext cx="1916060" cy="1510695"/>
          </a:xfrm>
          <a:prstGeom prst="borderCallout3">
            <a:avLst>
              <a:gd name="adj1" fmla="val 18750"/>
              <a:gd name="adj2" fmla="val -8333"/>
              <a:gd name="adj3" fmla="val 18750"/>
              <a:gd name="adj4" fmla="val -16667"/>
              <a:gd name="adj5" fmla="val 100000"/>
              <a:gd name="adj6" fmla="val -16667"/>
              <a:gd name="adj7" fmla="val 100682"/>
              <a:gd name="adj8" fmla="val -42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spending (2013-2015) as % of “cost” of achieving national average outcomes (red = lower, green = higher)</a:t>
            </a:r>
          </a:p>
        </p:txBody>
      </p:sp>
      <p:sp>
        <p:nvSpPr>
          <p:cNvPr id="6" name="Callout: Double Bent Line 5">
            <a:extLst>
              <a:ext uri="{FF2B5EF4-FFF2-40B4-BE49-F238E27FC236}">
                <a16:creationId xmlns:a16="http://schemas.microsoft.com/office/drawing/2014/main" xmlns="" id="{0C96F61F-7212-48A6-99F2-959720147FE1}"/>
              </a:ext>
            </a:extLst>
          </p:cNvPr>
          <p:cNvSpPr/>
          <p:nvPr/>
        </p:nvSpPr>
        <p:spPr>
          <a:xfrm>
            <a:off x="8565508" y="4957069"/>
            <a:ext cx="1916061" cy="1419317"/>
          </a:xfrm>
          <a:prstGeom prst="borderCallout3">
            <a:avLst>
              <a:gd name="adj1" fmla="val 18750"/>
              <a:gd name="adj2" fmla="val -8333"/>
              <a:gd name="adj3" fmla="val 18750"/>
              <a:gd name="adj4" fmla="val -16667"/>
              <a:gd name="adj5" fmla="val 100000"/>
              <a:gd name="adj6" fmla="val -16667"/>
              <a:gd name="adj7" fmla="val 100682"/>
              <a:gd name="adj8" fmla="val -42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outcomes (2013-2015) with respect to national average outcomes (red = lower, blue = higher)</a:t>
            </a:r>
          </a:p>
        </p:txBody>
      </p:sp>
      <p:pic>
        <p:nvPicPr>
          <p:cNvPr id="7" name="Picture 6">
            <a:extLst>
              <a:ext uri="{FF2B5EF4-FFF2-40B4-BE49-F238E27FC236}">
                <a16:creationId xmlns:a16="http://schemas.microsoft.com/office/drawing/2014/main" xmlns="" id="{0580FEB8-BDF3-48D9-80CF-12BF44B782B4}"/>
              </a:ext>
            </a:extLst>
          </p:cNvPr>
          <p:cNvPicPr>
            <a:picLocks noChangeAspect="1"/>
          </p:cNvPicPr>
          <p:nvPr/>
        </p:nvPicPr>
        <p:blipFill>
          <a:blip r:embed="rId4"/>
          <a:stretch>
            <a:fillRect/>
          </a:stretch>
        </p:blipFill>
        <p:spPr>
          <a:xfrm>
            <a:off x="10666632" y="5149049"/>
            <a:ext cx="1424329" cy="1620174"/>
          </a:xfrm>
          <a:prstGeom prst="rect">
            <a:avLst/>
          </a:prstGeom>
        </p:spPr>
      </p:pic>
    </p:spTree>
    <p:extLst>
      <p:ext uri="{BB962C8B-B14F-4D97-AF65-F5344CB8AC3E}">
        <p14:creationId xmlns:p14="http://schemas.microsoft.com/office/powerpoint/2010/main" val="3673908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1014</Words>
  <Application>Microsoft Office PowerPoint</Application>
  <PresentationFormat>Custom</PresentationFormat>
  <Paragraphs>79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School Finance Indicator Database</vt:lpstr>
      <vt:lpstr>Core Principles</vt:lpstr>
      <vt:lpstr>Generating Comparable Revenue Measures</vt:lpstr>
      <vt:lpstr>Core Indicators</vt:lpstr>
      <vt:lpstr>Effort</vt:lpstr>
      <vt:lpstr>Adequacy</vt:lpstr>
      <vt:lpstr>PowerPoint Presentation</vt:lpstr>
      <vt:lpstr>PowerPoint Presentation</vt:lpstr>
      <vt:lpstr>PowerPoint Presentation</vt:lpstr>
      <vt:lpstr>Progressivity</vt:lpstr>
      <vt:lpstr>Describing State School Finance Systems</vt:lpstr>
      <vt:lpstr>Describing State School Finance Systems</vt:lpstr>
      <vt:lpstr>Evaluating School Finance Systems</vt:lpstr>
      <vt:lpstr>Resource Indicators</vt:lpstr>
      <vt:lpstr>Relationships Among Indicators</vt:lpstr>
      <vt:lpstr>PowerPoint Presentation</vt:lpstr>
      <vt:lpstr>PowerPoint Presentation</vt:lpstr>
      <vt:lpstr>PowerPoint Presentation</vt:lpstr>
      <vt:lpstr>PowerPoint Presentation</vt:lpstr>
      <vt:lpstr>Relationships to Other Indicators</vt:lpstr>
      <vt:lpstr>PowerPoint Presentation</vt:lpstr>
      <vt:lpstr>Correlations among Equity Indicators</vt:lpstr>
      <vt:lpstr>PowerPoint Presentation</vt:lpstr>
      <vt:lpstr>Effort and Adequacy Measures</vt:lpstr>
      <vt:lpstr>The Road Ahead</vt:lpstr>
      <vt:lpstr>The Road Ahead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Indicators</dc:title>
  <dc:creator>Bruce Baker</dc:creator>
  <cp:lastModifiedBy>Vicki Thomas, Albert Shanker Institute</cp:lastModifiedBy>
  <cp:revision>32</cp:revision>
  <dcterms:created xsi:type="dcterms:W3CDTF">2019-04-14T19:48:25Z</dcterms:created>
  <dcterms:modified xsi:type="dcterms:W3CDTF">2019-04-24T19:30:29Z</dcterms:modified>
</cp:coreProperties>
</file>